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STPSR" initials="W" lastIdx="1" clrIdx="0">
    <p:extLst>
      <p:ext uri="{19B8F6BF-5375-455C-9EA6-DF929625EA0E}">
        <p15:presenceInfo xmlns:p15="http://schemas.microsoft.com/office/powerpoint/2012/main" userId="WSTPS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0FD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สไลด์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1524000" y="1122363"/>
            <a:ext cx="9144000" cy="2387600"/>
          </a:xfrm>
        </p:spPr>
        <p:txBody>
          <a:bodyPr anchor="b"/>
          <a:lstStyle>
            <a:lvl1pPr algn="ctr">
              <a:defRPr sz="6000"/>
            </a:lvl1pPr>
          </a:lstStyle>
          <a:p>
            <a:r>
              <a:rPr lang="th-TH" smtClean="0"/>
              <a:t>คลิกเพื่อแก้ไขสไตล์ชื่อเรื่องต้นแบบ</a:t>
            </a:r>
            <a:endParaRPr lang="th-TH"/>
          </a:p>
        </p:txBody>
      </p:sp>
      <p:sp>
        <p:nvSpPr>
          <p:cNvPr id="3" name="ชื่อเรื่องรอง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h-TH" smtClean="0"/>
              <a:t>คลิกเพื่อแก้ไขสไตล์ชื่อเรื่องรองต้นแบบ</a:t>
            </a:r>
            <a:endParaRPr lang="th-TH"/>
          </a:p>
        </p:txBody>
      </p:sp>
      <p:sp>
        <p:nvSpPr>
          <p:cNvPr id="4" name="ตัวแทนวันที่ 3"/>
          <p:cNvSpPr>
            <a:spLocks noGrp="1"/>
          </p:cNvSpPr>
          <p:nvPr>
            <p:ph type="dt" sz="half" idx="10"/>
          </p:nvPr>
        </p:nvSpPr>
        <p:spPr/>
        <p:txBody>
          <a:bodyPr/>
          <a:lstStyle/>
          <a:p>
            <a:fld id="{86C4E8CA-9761-4727-AAC6-99A3B78D5EE8}" type="datetimeFigureOut">
              <a:rPr lang="th-TH" smtClean="0"/>
              <a:t>08/02/59</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สไลด์ 5"/>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1977360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คลิกเพื่อแก้ไขสไตล์ชื่อเรื่องต้นแบบ</a:t>
            </a:r>
            <a:endParaRPr lang="th-TH"/>
          </a:p>
        </p:txBody>
      </p:sp>
      <p:sp>
        <p:nvSpPr>
          <p:cNvPr id="3" name="ตัวแทนเนื้อหา 2"/>
          <p:cNvSpPr>
            <a:spLocks noGrp="1"/>
          </p:cNvSpPr>
          <p:nvPr>
            <p:ph idx="1"/>
          </p:nvPr>
        </p:nvSpPr>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86C4E8CA-9761-4727-AAC6-99A3B78D5EE8}" type="datetimeFigureOut">
              <a:rPr lang="th-TH" smtClean="0"/>
              <a:t>08/02/59</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สไลด์ 5"/>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2444504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831850" y="1709738"/>
            <a:ext cx="10515600" cy="2852737"/>
          </a:xfrm>
        </p:spPr>
        <p:txBody>
          <a:bodyPr anchor="b"/>
          <a:lstStyle>
            <a:lvl1pPr>
              <a:defRPr sz="6000"/>
            </a:lvl1pPr>
          </a:lstStyle>
          <a:p>
            <a:r>
              <a:rPr lang="th-TH" smtClean="0"/>
              <a:t>คลิกเพื่อแก้ไขสไตล์ชื่อเรื่องต้นแบบ</a:t>
            </a:r>
            <a:endParaRPr lang="th-TH"/>
          </a:p>
        </p:txBody>
      </p:sp>
      <p:sp>
        <p:nvSpPr>
          <p:cNvPr id="3" name="ตัวแทนข้อความ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h-TH" smtClean="0"/>
              <a:t>คลิกเพื่อแก้ไขสไตล์ของข้อความต้นแบบ</a:t>
            </a:r>
          </a:p>
        </p:txBody>
      </p:sp>
      <p:sp>
        <p:nvSpPr>
          <p:cNvPr id="4" name="ตัวแทนวันที่ 3"/>
          <p:cNvSpPr>
            <a:spLocks noGrp="1"/>
          </p:cNvSpPr>
          <p:nvPr>
            <p:ph type="dt" sz="half" idx="10"/>
          </p:nvPr>
        </p:nvSpPr>
        <p:spPr/>
        <p:txBody>
          <a:bodyPr/>
          <a:lstStyle/>
          <a:p>
            <a:fld id="{86C4E8CA-9761-4727-AAC6-99A3B78D5EE8}" type="datetimeFigureOut">
              <a:rPr lang="th-TH" smtClean="0"/>
              <a:t>08/02/59</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สไลด์ 5"/>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301444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คลิกเพื่อแก้ไขสไตล์ชื่อเรื่องต้นแบบ</a:t>
            </a:r>
            <a:endParaRPr lang="th-TH"/>
          </a:p>
        </p:txBody>
      </p:sp>
      <p:sp>
        <p:nvSpPr>
          <p:cNvPr id="3" name="ตัวแทนเนื้อหา 2"/>
          <p:cNvSpPr>
            <a:spLocks noGrp="1"/>
          </p:cNvSpPr>
          <p:nvPr>
            <p:ph sz="half" idx="1"/>
          </p:nvPr>
        </p:nvSpPr>
        <p:spPr>
          <a:xfrm>
            <a:off x="838200" y="1825625"/>
            <a:ext cx="5181600" cy="4351338"/>
          </a:xfrm>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เนื้อหา 3"/>
          <p:cNvSpPr>
            <a:spLocks noGrp="1"/>
          </p:cNvSpPr>
          <p:nvPr>
            <p:ph sz="half" idx="2"/>
          </p:nvPr>
        </p:nvSpPr>
        <p:spPr>
          <a:xfrm>
            <a:off x="6172200" y="1825625"/>
            <a:ext cx="5181600" cy="4351338"/>
          </a:xfrm>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5" name="ตัวแทนวันที่ 4"/>
          <p:cNvSpPr>
            <a:spLocks noGrp="1"/>
          </p:cNvSpPr>
          <p:nvPr>
            <p:ph type="dt" sz="half" idx="10"/>
          </p:nvPr>
        </p:nvSpPr>
        <p:spPr/>
        <p:txBody>
          <a:bodyPr/>
          <a:lstStyle/>
          <a:p>
            <a:fld id="{86C4E8CA-9761-4727-AAC6-99A3B78D5EE8}" type="datetimeFigureOut">
              <a:rPr lang="th-TH" smtClean="0"/>
              <a:t>08/02/59</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สไลด์ 6"/>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553148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839788" y="365125"/>
            <a:ext cx="10515600" cy="1325563"/>
          </a:xfrm>
        </p:spPr>
        <p:txBody>
          <a:bodyPr/>
          <a:lstStyle/>
          <a:p>
            <a:r>
              <a:rPr lang="th-TH" smtClean="0"/>
              <a:t>คลิกเพื่อแก้ไขสไตล์ชื่อเรื่องต้นแบบ</a:t>
            </a:r>
            <a:endParaRPr lang="th-TH"/>
          </a:p>
        </p:txBody>
      </p:sp>
      <p:sp>
        <p:nvSpPr>
          <p:cNvPr id="3" name="ตัวแทนข้อความ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คลิกเพื่อแก้ไขสไตล์ของข้อความต้นแบบ</a:t>
            </a:r>
          </a:p>
        </p:txBody>
      </p:sp>
      <p:sp>
        <p:nvSpPr>
          <p:cNvPr id="4" name="ตัวแทนเนื้อหา 3"/>
          <p:cNvSpPr>
            <a:spLocks noGrp="1"/>
          </p:cNvSpPr>
          <p:nvPr>
            <p:ph sz="half" idx="2"/>
          </p:nvPr>
        </p:nvSpPr>
        <p:spPr>
          <a:xfrm>
            <a:off x="839788" y="2505075"/>
            <a:ext cx="5157787" cy="3684588"/>
          </a:xfrm>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5" name="ตัวแทนข้อความ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คลิกเพื่อแก้ไขสไตล์ของข้อความต้นแบบ</a:t>
            </a:r>
          </a:p>
        </p:txBody>
      </p:sp>
      <p:sp>
        <p:nvSpPr>
          <p:cNvPr id="6" name="ตัวแทนเนื้อหา 5"/>
          <p:cNvSpPr>
            <a:spLocks noGrp="1"/>
          </p:cNvSpPr>
          <p:nvPr>
            <p:ph sz="quarter" idx="4"/>
          </p:nvPr>
        </p:nvSpPr>
        <p:spPr>
          <a:xfrm>
            <a:off x="6172200" y="2505075"/>
            <a:ext cx="5183188" cy="3684588"/>
          </a:xfrm>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7" name="ตัวแทนวันที่ 6"/>
          <p:cNvSpPr>
            <a:spLocks noGrp="1"/>
          </p:cNvSpPr>
          <p:nvPr>
            <p:ph type="dt" sz="half" idx="10"/>
          </p:nvPr>
        </p:nvSpPr>
        <p:spPr/>
        <p:txBody>
          <a:bodyPr/>
          <a:lstStyle/>
          <a:p>
            <a:fld id="{86C4E8CA-9761-4727-AAC6-99A3B78D5EE8}" type="datetimeFigureOut">
              <a:rPr lang="th-TH" smtClean="0"/>
              <a:t>08/02/59</a:t>
            </a:fld>
            <a:endParaRPr lang="th-TH"/>
          </a:p>
        </p:txBody>
      </p:sp>
      <p:sp>
        <p:nvSpPr>
          <p:cNvPr id="8" name="ตัวแทนท้ายกระดาษ 7"/>
          <p:cNvSpPr>
            <a:spLocks noGrp="1"/>
          </p:cNvSpPr>
          <p:nvPr>
            <p:ph type="ftr" sz="quarter" idx="11"/>
          </p:nvPr>
        </p:nvSpPr>
        <p:spPr/>
        <p:txBody>
          <a:bodyPr/>
          <a:lstStyle/>
          <a:p>
            <a:endParaRPr lang="th-TH"/>
          </a:p>
        </p:txBody>
      </p:sp>
      <p:sp>
        <p:nvSpPr>
          <p:cNvPr id="9" name="ตัวแทนหมายเลขสไลด์ 8"/>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4034986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คลิกเพื่อแก้ไขสไตล์ชื่อเรื่องต้นแบบ</a:t>
            </a:r>
            <a:endParaRPr lang="th-TH"/>
          </a:p>
        </p:txBody>
      </p:sp>
      <p:sp>
        <p:nvSpPr>
          <p:cNvPr id="3" name="ตัวแทนวันที่ 2"/>
          <p:cNvSpPr>
            <a:spLocks noGrp="1"/>
          </p:cNvSpPr>
          <p:nvPr>
            <p:ph type="dt" sz="half" idx="10"/>
          </p:nvPr>
        </p:nvSpPr>
        <p:spPr/>
        <p:txBody>
          <a:bodyPr/>
          <a:lstStyle/>
          <a:p>
            <a:fld id="{86C4E8CA-9761-4727-AAC6-99A3B78D5EE8}" type="datetimeFigureOut">
              <a:rPr lang="th-TH" smtClean="0"/>
              <a:t>08/02/59</a:t>
            </a:fld>
            <a:endParaRPr lang="th-TH"/>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2195566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แทนวันที่ 1"/>
          <p:cNvSpPr>
            <a:spLocks noGrp="1"/>
          </p:cNvSpPr>
          <p:nvPr>
            <p:ph type="dt" sz="half" idx="10"/>
          </p:nvPr>
        </p:nvSpPr>
        <p:spPr/>
        <p:txBody>
          <a:bodyPr/>
          <a:lstStyle/>
          <a:p>
            <a:fld id="{86C4E8CA-9761-4727-AAC6-99A3B78D5EE8}" type="datetimeFigureOut">
              <a:rPr lang="th-TH" smtClean="0"/>
              <a:t>08/02/59</a:t>
            </a:fld>
            <a:endParaRPr lang="th-TH"/>
          </a:p>
        </p:txBody>
      </p:sp>
      <p:sp>
        <p:nvSpPr>
          <p:cNvPr id="3" name="ตัวแทนท้ายกระดาษ 2"/>
          <p:cNvSpPr>
            <a:spLocks noGrp="1"/>
          </p:cNvSpPr>
          <p:nvPr>
            <p:ph type="ftr" sz="quarter" idx="11"/>
          </p:nvPr>
        </p:nvSpPr>
        <p:spPr/>
        <p:txBody>
          <a:bodyPr/>
          <a:lstStyle/>
          <a:p>
            <a:endParaRPr lang="th-TH"/>
          </a:p>
        </p:txBody>
      </p:sp>
      <p:sp>
        <p:nvSpPr>
          <p:cNvPr id="4" name="ตัวแทนหมายเลขสไลด์ 3"/>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2368210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839788" y="457200"/>
            <a:ext cx="3932237" cy="1600200"/>
          </a:xfrm>
        </p:spPr>
        <p:txBody>
          <a:bodyPr anchor="b"/>
          <a:lstStyle>
            <a:lvl1pPr>
              <a:defRPr sz="3200"/>
            </a:lvl1pPr>
          </a:lstStyle>
          <a:p>
            <a:r>
              <a:rPr lang="th-TH" smtClean="0"/>
              <a:t>คลิกเพื่อแก้ไขสไตล์ชื่อเรื่องต้นแบบ</a:t>
            </a:r>
            <a:endParaRPr lang="th-TH"/>
          </a:p>
        </p:txBody>
      </p:sp>
      <p:sp>
        <p:nvSpPr>
          <p:cNvPr id="3" name="ตัวแทนเนื้อหา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ข้อความ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h-TH" smtClean="0"/>
              <a:t>คลิกเพื่อแก้ไขสไตล์ของข้อความต้นแบบ</a:t>
            </a:r>
          </a:p>
        </p:txBody>
      </p:sp>
      <p:sp>
        <p:nvSpPr>
          <p:cNvPr id="5" name="ตัวแทนวันที่ 4"/>
          <p:cNvSpPr>
            <a:spLocks noGrp="1"/>
          </p:cNvSpPr>
          <p:nvPr>
            <p:ph type="dt" sz="half" idx="10"/>
          </p:nvPr>
        </p:nvSpPr>
        <p:spPr/>
        <p:txBody>
          <a:bodyPr/>
          <a:lstStyle/>
          <a:p>
            <a:fld id="{86C4E8CA-9761-4727-AAC6-99A3B78D5EE8}" type="datetimeFigureOut">
              <a:rPr lang="th-TH" smtClean="0"/>
              <a:t>08/02/59</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สไลด์ 6"/>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4200188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839788" y="457200"/>
            <a:ext cx="3932237" cy="1600200"/>
          </a:xfrm>
        </p:spPr>
        <p:txBody>
          <a:bodyPr anchor="b"/>
          <a:lstStyle>
            <a:lvl1pPr>
              <a:defRPr sz="3200"/>
            </a:lvl1pPr>
          </a:lstStyle>
          <a:p>
            <a:r>
              <a:rPr lang="th-TH" smtClean="0"/>
              <a:t>คลิกเพื่อแก้ไขสไตล์ชื่อเรื่องต้นแบบ</a:t>
            </a:r>
            <a:endParaRPr lang="th-TH"/>
          </a:p>
        </p:txBody>
      </p:sp>
      <p:sp>
        <p:nvSpPr>
          <p:cNvPr id="3" name="ตัวแทนรูปภาพ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แทนข้อความ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h-TH" smtClean="0"/>
              <a:t>คลิกเพื่อแก้ไขสไตล์ของข้อความต้นแบบ</a:t>
            </a:r>
          </a:p>
        </p:txBody>
      </p:sp>
      <p:sp>
        <p:nvSpPr>
          <p:cNvPr id="5" name="ตัวแทนวันที่ 4"/>
          <p:cNvSpPr>
            <a:spLocks noGrp="1"/>
          </p:cNvSpPr>
          <p:nvPr>
            <p:ph type="dt" sz="half" idx="10"/>
          </p:nvPr>
        </p:nvSpPr>
        <p:spPr/>
        <p:txBody>
          <a:bodyPr/>
          <a:lstStyle/>
          <a:p>
            <a:fld id="{86C4E8CA-9761-4727-AAC6-99A3B78D5EE8}" type="datetimeFigureOut">
              <a:rPr lang="th-TH" smtClean="0"/>
              <a:t>08/02/59</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สไลด์ 6"/>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3744806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คลิกเพื่อแก้ไขสไตล์ชื่อเรื่องต้นแบบ</a:t>
            </a:r>
            <a:endParaRPr lang="th-TH"/>
          </a:p>
        </p:txBody>
      </p:sp>
      <p:sp>
        <p:nvSpPr>
          <p:cNvPr id="3" name="ตัวแทนข้อความแนวตั้ง 2"/>
          <p:cNvSpPr>
            <a:spLocks noGrp="1"/>
          </p:cNvSpPr>
          <p:nvPr>
            <p:ph type="body" orient="vert" idx="1"/>
          </p:nvPr>
        </p:nvSpPr>
        <p:spPr/>
        <p:txBody>
          <a:bodyPr vert="eaVert"/>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86C4E8CA-9761-4727-AAC6-99A3B78D5EE8}" type="datetimeFigureOut">
              <a:rPr lang="th-TH" smtClean="0"/>
              <a:t>08/02/59</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สไลด์ 5"/>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50290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8724900" y="365125"/>
            <a:ext cx="2628900" cy="5811838"/>
          </a:xfrm>
        </p:spPr>
        <p:txBody>
          <a:bodyPr vert="eaVert"/>
          <a:lstStyle/>
          <a:p>
            <a:r>
              <a:rPr lang="th-TH" smtClean="0"/>
              <a:t>คลิกเพื่อแก้ไขสไตล์ชื่อเรื่องต้นแบบ</a:t>
            </a:r>
            <a:endParaRPr lang="th-TH"/>
          </a:p>
        </p:txBody>
      </p:sp>
      <p:sp>
        <p:nvSpPr>
          <p:cNvPr id="3" name="ตัวแทนข้อความแนวตั้ง 2"/>
          <p:cNvSpPr>
            <a:spLocks noGrp="1"/>
          </p:cNvSpPr>
          <p:nvPr>
            <p:ph type="body" orient="vert" idx="1"/>
          </p:nvPr>
        </p:nvSpPr>
        <p:spPr>
          <a:xfrm>
            <a:off x="838200" y="365125"/>
            <a:ext cx="7734300" cy="5811838"/>
          </a:xfrm>
        </p:spPr>
        <p:txBody>
          <a:bodyPr vert="eaVert"/>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86C4E8CA-9761-4727-AAC6-99A3B78D5EE8}" type="datetimeFigureOut">
              <a:rPr lang="th-TH" smtClean="0"/>
              <a:t>08/02/59</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สไลด์ 5"/>
          <p:cNvSpPr>
            <a:spLocks noGrp="1"/>
          </p:cNvSpPr>
          <p:nvPr>
            <p:ph type="sldNum" sz="quarter" idx="12"/>
          </p:nvPr>
        </p:nvSpPr>
        <p:spPr/>
        <p:txBody>
          <a:bodyPr/>
          <a:lstStyle/>
          <a:p>
            <a:fld id="{76E243CF-59B8-4532-828B-080A2A657BA4}" type="slidenum">
              <a:rPr lang="th-TH" smtClean="0"/>
              <a:t>‹#›</a:t>
            </a:fld>
            <a:endParaRPr lang="th-TH"/>
          </a:p>
        </p:txBody>
      </p:sp>
    </p:spTree>
    <p:extLst>
      <p:ext uri="{BB962C8B-B14F-4D97-AF65-F5344CB8AC3E}">
        <p14:creationId xmlns:p14="http://schemas.microsoft.com/office/powerpoint/2010/main" val="425495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75000"/>
              </a:schemeClr>
            </a:gs>
            <a:gs pos="55000">
              <a:schemeClr val="accent1">
                <a:lumMod val="60000"/>
                <a:lumOff val="40000"/>
              </a:schemeClr>
            </a:gs>
            <a:gs pos="85000">
              <a:schemeClr val="accent2">
                <a:lumMod val="40000"/>
                <a:lumOff val="60000"/>
              </a:schemeClr>
            </a:gs>
            <a:gs pos="100000">
              <a:schemeClr val="accent2"/>
            </a:gs>
          </a:gsLst>
          <a:lin ang="5400000" scaled="1"/>
          <a:tileRect/>
        </a:gradFill>
        <a:effectLst/>
      </p:bgPr>
    </p:bg>
    <p:spTree>
      <p:nvGrpSpPr>
        <p:cNvPr id="1" name=""/>
        <p:cNvGrpSpPr/>
        <p:nvPr/>
      </p:nvGrpSpPr>
      <p:grpSpPr>
        <a:xfrm>
          <a:off x="0" y="0"/>
          <a:ext cx="0" cy="0"/>
          <a:chOff x="0" y="0"/>
          <a:chExt cx="0" cy="0"/>
        </a:xfrm>
      </p:grpSpPr>
      <p:sp>
        <p:nvSpPr>
          <p:cNvPr id="2" name="ตัวแทนชื่อเรื่อง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h-TH" smtClean="0"/>
              <a:t>คลิกเพื่อแก้ไขสไตล์ชื่อเรื่องต้นแบบ</a:t>
            </a:r>
            <a:endParaRPr lang="th-TH"/>
          </a:p>
        </p:txBody>
      </p:sp>
      <p:sp>
        <p:nvSpPr>
          <p:cNvPr id="3" name="ตัวแทนข้อความ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4E8CA-9761-4727-AAC6-99A3B78D5EE8}" type="datetimeFigureOut">
              <a:rPr lang="th-TH" smtClean="0"/>
              <a:t>08/02/59</a:t>
            </a:fld>
            <a:endParaRPr lang="th-TH"/>
          </a:p>
        </p:txBody>
      </p:sp>
      <p:sp>
        <p:nvSpPr>
          <p:cNvPr id="5" name="ตัวแทนท้ายกระดา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h-TH"/>
          </a:p>
        </p:txBody>
      </p:sp>
      <p:sp>
        <p:nvSpPr>
          <p:cNvPr id="6" name="ตัวแทนหมายเลขสไลด์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E243CF-59B8-4532-828B-080A2A657BA4}" type="slidenum">
              <a:rPr lang="th-TH" smtClean="0"/>
              <a:t>‹#›</a:t>
            </a:fld>
            <a:endParaRPr lang="th-TH"/>
          </a:p>
        </p:txBody>
      </p:sp>
    </p:spTree>
    <p:extLst>
      <p:ext uri="{BB962C8B-B14F-4D97-AF65-F5344CB8AC3E}">
        <p14:creationId xmlns:p14="http://schemas.microsoft.com/office/powerpoint/2010/main" val="810189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9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643913"/>
      </p:ext>
    </p:extLst>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กล่องข้อความ 5"/>
          <p:cNvSpPr txBox="1"/>
          <p:nvPr/>
        </p:nvSpPr>
        <p:spPr>
          <a:xfrm>
            <a:off x="6923317" y="1146629"/>
            <a:ext cx="4656680" cy="523220"/>
          </a:xfrm>
          <a:prstGeom prst="rect">
            <a:avLst/>
          </a:prstGeom>
          <a:noFill/>
        </p:spPr>
        <p:txBody>
          <a:bodyPr wrap="square" rtlCol="0">
            <a:spAutoFit/>
          </a:bodyPr>
          <a:lstStyle/>
          <a:p>
            <a:r>
              <a:rPr lang="en-US" b="1" dirty="0" smtClean="0"/>
              <a:t>	</a:t>
            </a:r>
            <a:endParaRPr lang="th-TH" dirty="0"/>
          </a:p>
        </p:txBody>
      </p:sp>
      <p:pic>
        <p:nvPicPr>
          <p:cNvPr id="2" name="รูปภาพ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464" y="728890"/>
            <a:ext cx="5524500" cy="3600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กล่องข้อความ 2"/>
          <p:cNvSpPr txBox="1"/>
          <p:nvPr/>
        </p:nvSpPr>
        <p:spPr>
          <a:xfrm>
            <a:off x="6296800" y="946605"/>
            <a:ext cx="5474285" cy="4832092"/>
          </a:xfrm>
          <a:prstGeom prst="rect">
            <a:avLst/>
          </a:prstGeom>
          <a:noFill/>
        </p:spPr>
        <p:txBody>
          <a:bodyPr wrap="square" rtlCol="0">
            <a:spAutoFit/>
          </a:bodyPr>
          <a:lstStyle/>
          <a:p>
            <a:r>
              <a:rPr lang="en-US" b="1" dirty="0" smtClean="0">
                <a:solidFill>
                  <a:schemeClr val="tx1">
                    <a:lumMod val="95000"/>
                    <a:lumOff val="5000"/>
                  </a:schemeClr>
                </a:solidFill>
              </a:rPr>
              <a:t>	Steven Allan Spielberg</a:t>
            </a:r>
            <a:r>
              <a:rPr lang="en-US" dirty="0">
                <a:solidFill>
                  <a:schemeClr val="tx1">
                    <a:lumMod val="95000"/>
                    <a:lumOff val="5000"/>
                  </a:schemeClr>
                </a:solidFill>
              </a:rPr>
              <a:t> </a:t>
            </a:r>
            <a:endParaRPr lang="en-US" dirty="0" smtClean="0">
              <a:solidFill>
                <a:schemeClr val="tx1">
                  <a:lumMod val="95000"/>
                  <a:lumOff val="5000"/>
                </a:schemeClr>
              </a:solidFill>
            </a:endParaRPr>
          </a:p>
          <a:p>
            <a:r>
              <a:rPr lang="en-US" dirty="0" smtClean="0">
                <a:solidFill>
                  <a:schemeClr val="tx1">
                    <a:lumMod val="95000"/>
                    <a:lumOff val="5000"/>
                  </a:schemeClr>
                </a:solidFill>
              </a:rPr>
              <a:t>KBE</a:t>
            </a:r>
            <a:r>
              <a:rPr lang="en-US" dirty="0">
                <a:solidFill>
                  <a:schemeClr val="tx1">
                    <a:lumMod val="95000"/>
                    <a:lumOff val="5000"/>
                  </a:schemeClr>
                </a:solidFill>
              </a:rPr>
              <a:t> OMRI (born December 18, 1946</a:t>
            </a:r>
            <a:r>
              <a:rPr lang="en-US" dirty="0" smtClean="0">
                <a:solidFill>
                  <a:schemeClr val="tx1">
                    <a:lumMod val="95000"/>
                    <a:lumOff val="5000"/>
                  </a:schemeClr>
                </a:solidFill>
              </a:rPr>
              <a:t>)</a:t>
            </a:r>
            <a:r>
              <a:rPr lang="en-US" dirty="0">
                <a:solidFill>
                  <a:schemeClr val="tx1">
                    <a:lumMod val="95000"/>
                    <a:lumOff val="5000"/>
                  </a:schemeClr>
                </a:solidFill>
              </a:rPr>
              <a:t> is an American director, producer and screenwriter. Spielberg is considered as one of the founding pioneers of the New Hollywood era, as well as being viewed as one of the most popular directors and producers in film history</a:t>
            </a:r>
            <a:r>
              <a:rPr lang="en-US" dirty="0" smtClean="0">
                <a:solidFill>
                  <a:schemeClr val="tx1">
                    <a:lumMod val="95000"/>
                    <a:lumOff val="5000"/>
                  </a:schemeClr>
                </a:solidFill>
              </a:rPr>
              <a:t>.</a:t>
            </a:r>
            <a:r>
              <a:rPr lang="en-US" dirty="0">
                <a:solidFill>
                  <a:schemeClr val="tx1">
                    <a:lumMod val="95000"/>
                    <a:lumOff val="5000"/>
                  </a:schemeClr>
                </a:solidFill>
              </a:rPr>
              <a:t> He is one of the co-founders of DreamWorks Studios.</a:t>
            </a:r>
            <a:endParaRPr lang="th-TH" dirty="0">
              <a:solidFill>
                <a:schemeClr val="tx1">
                  <a:lumMod val="95000"/>
                  <a:lumOff val="5000"/>
                </a:schemeClr>
              </a:solidFill>
            </a:endParaRPr>
          </a:p>
        </p:txBody>
      </p:sp>
    </p:spTree>
    <p:extLst>
      <p:ext uri="{BB962C8B-B14F-4D97-AF65-F5344CB8AC3E}">
        <p14:creationId xmlns:p14="http://schemas.microsoft.com/office/powerpoint/2010/main" val="1524499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4000" r="-34000"/>
          </a:stretch>
        </a:blipFill>
        <a:effectLst/>
      </p:bgPr>
    </p:bg>
    <p:spTree>
      <p:nvGrpSpPr>
        <p:cNvPr id="1" name=""/>
        <p:cNvGrpSpPr/>
        <p:nvPr/>
      </p:nvGrpSpPr>
      <p:grpSpPr>
        <a:xfrm>
          <a:off x="0" y="0"/>
          <a:ext cx="0" cy="0"/>
          <a:chOff x="0" y="0"/>
          <a:chExt cx="0" cy="0"/>
        </a:xfrm>
      </p:grpSpPr>
      <p:sp>
        <p:nvSpPr>
          <p:cNvPr id="2" name="กล่องข้อความ 1"/>
          <p:cNvSpPr txBox="1"/>
          <p:nvPr/>
        </p:nvSpPr>
        <p:spPr>
          <a:xfrm>
            <a:off x="6122486" y="152400"/>
            <a:ext cx="5877956" cy="3046988"/>
          </a:xfrm>
          <a:prstGeom prst="rect">
            <a:avLst/>
          </a:prstGeom>
          <a:noFill/>
        </p:spPr>
        <p:txBody>
          <a:bodyPr wrap="none" rtlCol="0">
            <a:spAutoFit/>
          </a:bodyPr>
          <a:lstStyle/>
          <a:p>
            <a:pPr algn="ctr"/>
            <a:r>
              <a:rPr lang="en-US" sz="9600" b="1" dirty="0" smtClean="0">
                <a:solidFill>
                  <a:schemeClr val="bg1"/>
                </a:solidFill>
              </a:rPr>
              <a:t>Film</a:t>
            </a:r>
          </a:p>
          <a:p>
            <a:pPr algn="ctr"/>
            <a:r>
              <a:rPr lang="en-US" sz="9600" b="1" dirty="0" smtClean="0">
                <a:solidFill>
                  <a:schemeClr val="bg1"/>
                </a:solidFill>
              </a:rPr>
              <a:t>Techniques</a:t>
            </a:r>
            <a:endParaRPr lang="th-TH" sz="9600" b="1" dirty="0">
              <a:solidFill>
                <a:schemeClr val="bg1"/>
              </a:solidFill>
            </a:endParaRPr>
          </a:p>
        </p:txBody>
      </p:sp>
    </p:spTree>
    <p:extLst>
      <p:ext uri="{BB962C8B-B14F-4D97-AF65-F5344CB8AC3E}">
        <p14:creationId xmlns:p14="http://schemas.microsoft.com/office/powerpoint/2010/main" val="863030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5403273" y="991649"/>
            <a:ext cx="6497782" cy="4832092"/>
          </a:xfrm>
          <a:prstGeom prst="rect">
            <a:avLst/>
          </a:prstGeom>
        </p:spPr>
        <p:txBody>
          <a:bodyPr wrap="square">
            <a:spAutoFit/>
          </a:bodyPr>
          <a:lstStyle/>
          <a:p>
            <a:pPr fontAlgn="base"/>
            <a:r>
              <a:rPr lang="en-US" b="1" dirty="0">
                <a:solidFill>
                  <a:schemeClr val="tx1">
                    <a:lumMod val="95000"/>
                    <a:lumOff val="5000"/>
                  </a:schemeClr>
                </a:solidFill>
              </a:rPr>
              <a:t>1. Track-in shots</a:t>
            </a:r>
          </a:p>
          <a:p>
            <a:pPr fontAlgn="base"/>
            <a:r>
              <a:rPr lang="en-US" dirty="0" smtClean="0">
                <a:solidFill>
                  <a:schemeClr val="tx1">
                    <a:lumMod val="95000"/>
                    <a:lumOff val="5000"/>
                  </a:schemeClr>
                </a:solidFill>
              </a:rPr>
              <a:t>	In </a:t>
            </a:r>
            <a:r>
              <a:rPr lang="en-US" dirty="0">
                <a:solidFill>
                  <a:schemeClr val="tx1">
                    <a:lumMod val="95000"/>
                    <a:lumOff val="5000"/>
                  </a:schemeClr>
                </a:solidFill>
              </a:rPr>
              <a:t>this type of shot the camera physically moves in on the subject, typically going from a medium </a:t>
            </a:r>
            <a:r>
              <a:rPr lang="en-US" u="sng" dirty="0">
                <a:solidFill>
                  <a:srgbClr val="FF0000"/>
                </a:solidFill>
              </a:rPr>
              <a:t>close-up</a:t>
            </a:r>
            <a:r>
              <a:rPr lang="en-US" dirty="0">
                <a:solidFill>
                  <a:srgbClr val="FF0000"/>
                </a:solidFill>
              </a:rPr>
              <a:t> </a:t>
            </a:r>
            <a:r>
              <a:rPr lang="en-US" dirty="0">
                <a:solidFill>
                  <a:schemeClr val="tx1">
                    <a:lumMod val="95000"/>
                    <a:lumOff val="5000"/>
                  </a:schemeClr>
                </a:solidFill>
              </a:rPr>
              <a:t>to a tighter close-up. The movement is smooth, the background is blurred, and it is typically used to draw attention to a significant moment in a character’s </a:t>
            </a:r>
            <a:r>
              <a:rPr lang="en-US" dirty="0" smtClean="0">
                <a:solidFill>
                  <a:schemeClr val="tx1">
                    <a:lumMod val="95000"/>
                    <a:lumOff val="5000"/>
                  </a:schemeClr>
                </a:solidFill>
              </a:rPr>
              <a:t>story. There </a:t>
            </a:r>
            <a:r>
              <a:rPr lang="en-US" dirty="0">
                <a:solidFill>
                  <a:schemeClr val="tx1">
                    <a:lumMod val="95000"/>
                    <a:lumOff val="5000"/>
                  </a:schemeClr>
                </a:solidFill>
              </a:rPr>
              <a:t>are many examples of this shot in Steven Spielberg’s films – here is a classic example from “</a:t>
            </a:r>
            <a:r>
              <a:rPr lang="en-US" dirty="0">
                <a:solidFill>
                  <a:srgbClr val="FF0000"/>
                </a:solidFill>
              </a:rPr>
              <a:t>The Color Purple</a:t>
            </a:r>
            <a:r>
              <a:rPr lang="en-US" dirty="0">
                <a:solidFill>
                  <a:schemeClr val="tx1">
                    <a:lumMod val="95000"/>
                    <a:lumOff val="5000"/>
                  </a:schemeClr>
                </a:solidFill>
              </a:rPr>
              <a:t>”:</a:t>
            </a:r>
            <a:endParaRPr lang="en-US" b="0"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648" y="1128623"/>
            <a:ext cx="47625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สี่เหลี่ยมผืนผ้า 5"/>
          <p:cNvSpPr/>
          <p:nvPr/>
        </p:nvSpPr>
        <p:spPr>
          <a:xfrm>
            <a:off x="581025" y="4399046"/>
            <a:ext cx="4405746" cy="1015663"/>
          </a:xfrm>
          <a:prstGeom prst="rect">
            <a:avLst/>
          </a:prstGeom>
        </p:spPr>
        <p:txBody>
          <a:bodyPr wrap="square">
            <a:spAutoFit/>
          </a:bodyPr>
          <a:lstStyle/>
          <a:p>
            <a:r>
              <a:rPr lang="en-US" sz="2000" b="1" dirty="0" smtClean="0">
                <a:solidFill>
                  <a:srgbClr val="FF0000"/>
                </a:solidFill>
              </a:rPr>
              <a:t>	This </a:t>
            </a:r>
            <a:r>
              <a:rPr lang="en-US" sz="2000" b="1" dirty="0">
                <a:solidFill>
                  <a:srgbClr val="FF0000"/>
                </a:solidFill>
              </a:rPr>
              <a:t>track-in shot uses a lens of moderate focal length — it looks like 85mm or 100mm.</a:t>
            </a:r>
            <a:endParaRPr lang="th-TH" sz="2000" b="1" dirty="0">
              <a:solidFill>
                <a:srgbClr val="FF0000"/>
              </a:solidFill>
            </a:endParaRPr>
          </a:p>
        </p:txBody>
      </p:sp>
    </p:spTree>
    <p:extLst>
      <p:ext uri="{BB962C8B-B14F-4D97-AF65-F5344CB8AC3E}">
        <p14:creationId xmlns:p14="http://schemas.microsoft.com/office/powerpoint/2010/main" val="39759420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623048" y="255494"/>
            <a:ext cx="5979459" cy="6370975"/>
          </a:xfrm>
          <a:prstGeom prst="rect">
            <a:avLst/>
          </a:prstGeom>
        </p:spPr>
        <p:txBody>
          <a:bodyPr wrap="square">
            <a:spAutoFit/>
          </a:bodyPr>
          <a:lstStyle/>
          <a:p>
            <a:pPr fontAlgn="base"/>
            <a:r>
              <a:rPr lang="en-US" sz="2400" b="1" dirty="0" smtClean="0">
                <a:solidFill>
                  <a:schemeClr val="tx1">
                    <a:lumMod val="95000"/>
                    <a:lumOff val="5000"/>
                  </a:schemeClr>
                </a:solidFill>
              </a:rPr>
              <a:t>2</a:t>
            </a:r>
            <a:r>
              <a:rPr lang="en-US" sz="2400" b="1" dirty="0">
                <a:solidFill>
                  <a:schemeClr val="tx1">
                    <a:lumMod val="95000"/>
                    <a:lumOff val="5000"/>
                  </a:schemeClr>
                </a:solidFill>
              </a:rPr>
              <a:t>. Sideways tracking shots</a:t>
            </a:r>
          </a:p>
          <a:p>
            <a:pPr fontAlgn="base"/>
            <a:r>
              <a:rPr lang="en-US" sz="2400" dirty="0" smtClean="0">
                <a:solidFill>
                  <a:schemeClr val="tx1">
                    <a:lumMod val="95000"/>
                    <a:lumOff val="5000"/>
                  </a:schemeClr>
                </a:solidFill>
              </a:rPr>
              <a:t>	Moving </a:t>
            </a:r>
            <a:r>
              <a:rPr lang="en-US" sz="2400" dirty="0">
                <a:solidFill>
                  <a:schemeClr val="tx1">
                    <a:lumMod val="95000"/>
                    <a:lumOff val="5000"/>
                  </a:schemeClr>
                </a:solidFill>
              </a:rPr>
              <a:t>the camera sideways is one of the classic filmmaking techniques, but Steven Spielberg always adds tremendous value to it and makes his tracking shots look absolutely distinct from everyone else’s. His sideways tracking shots can be very long, typically tracking with two characters who are walking and talking. Spielberg adds considerable visual texture to the shots by putting all manner of objects and extras between the camera and the two main subjects, to enhance the richness of the frame and the visual perception of movement.</a:t>
            </a:r>
          </a:p>
          <a:p>
            <a:pPr fontAlgn="base"/>
            <a:r>
              <a:rPr lang="en-US" sz="2400" dirty="0">
                <a:solidFill>
                  <a:schemeClr val="tx1">
                    <a:lumMod val="95000"/>
                    <a:lumOff val="5000"/>
                  </a:schemeClr>
                </a:solidFill>
              </a:rPr>
              <a:t>Again, there are numerous examples of this shot in Steven Spielberg’s films.  The example below is from “Saving Private Ryan”:</a:t>
            </a:r>
            <a:endParaRPr lang="en-US" sz="2400" b="0"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4810" y="1665195"/>
            <a:ext cx="47625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165162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856129" y="3603811"/>
            <a:ext cx="10587318" cy="3046988"/>
          </a:xfrm>
          <a:prstGeom prst="rect">
            <a:avLst/>
          </a:prstGeom>
        </p:spPr>
        <p:txBody>
          <a:bodyPr wrap="square">
            <a:spAutoFit/>
          </a:bodyPr>
          <a:lstStyle/>
          <a:p>
            <a:pPr fontAlgn="base"/>
            <a:r>
              <a:rPr lang="en-US" sz="2400" b="1" dirty="0" smtClean="0">
                <a:solidFill>
                  <a:schemeClr val="tx1">
                    <a:lumMod val="95000"/>
                    <a:lumOff val="5000"/>
                  </a:schemeClr>
                </a:solidFill>
              </a:rPr>
              <a:t>3. Dramatic over-the-shoulder shots</a:t>
            </a:r>
          </a:p>
          <a:p>
            <a:pPr fontAlgn="base"/>
            <a:r>
              <a:rPr lang="en-US" sz="2400" dirty="0" smtClean="0">
                <a:solidFill>
                  <a:schemeClr val="tx1">
                    <a:lumMod val="95000"/>
                    <a:lumOff val="5000"/>
                  </a:schemeClr>
                </a:solidFill>
              </a:rPr>
              <a:t>	Like </a:t>
            </a:r>
            <a:r>
              <a:rPr lang="en-US" sz="2400" dirty="0">
                <a:solidFill>
                  <a:schemeClr val="tx1">
                    <a:lumMod val="95000"/>
                    <a:lumOff val="5000"/>
                  </a:schemeClr>
                </a:solidFill>
              </a:rPr>
              <a:t>the other film </a:t>
            </a:r>
            <a:r>
              <a:rPr lang="en-US" sz="2400" dirty="0" smtClean="0">
                <a:solidFill>
                  <a:schemeClr val="tx1">
                    <a:lumMod val="95000"/>
                    <a:lumOff val="5000"/>
                  </a:schemeClr>
                </a:solidFill>
              </a:rPr>
              <a:t>techniques in this list, over-the-shoulder shots are very common, but the over-the-shoulder shots filmed by Steven Spielberg are truly something else. He typically films a character over the shoulder of the protagonist using a wide lens, which makes the protagonist in the foreground look much bigger than the other character, conveying a feeling of dominance. It works like a charm.</a:t>
            </a:r>
          </a:p>
          <a:p>
            <a:pPr fontAlgn="base"/>
            <a:r>
              <a:rPr lang="en-US" sz="2400" dirty="0" smtClean="0">
                <a:solidFill>
                  <a:schemeClr val="tx1">
                    <a:lumMod val="95000"/>
                    <a:lumOff val="5000"/>
                  </a:schemeClr>
                </a:solidFill>
              </a:rPr>
              <a:t>There </a:t>
            </a:r>
            <a:r>
              <a:rPr lang="en-US" sz="2400" dirty="0">
                <a:solidFill>
                  <a:schemeClr val="tx1">
                    <a:lumMod val="95000"/>
                    <a:lumOff val="5000"/>
                  </a:schemeClr>
                </a:solidFill>
              </a:rPr>
              <a:t>are lots of these over-the-shoulder shots in all of Steven Spielberg’s films. The example below is from “Amistad”:</a:t>
            </a:r>
            <a:endParaRPr lang="en-US" sz="2400" b="0"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2212" y="363070"/>
            <a:ext cx="4762500" cy="3524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307972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766483" y="941294"/>
            <a:ext cx="10394576" cy="1835788"/>
          </a:xfrm>
          <a:prstGeom prst="rect">
            <a:avLst/>
          </a:prstGeom>
        </p:spPr>
        <p:txBody>
          <a:bodyPr wrap="square">
            <a:spAutoFit/>
          </a:bodyPr>
          <a:lstStyle/>
          <a:p>
            <a:pPr fontAlgn="base"/>
            <a:r>
              <a:rPr lang="en-US" b="1" dirty="0" smtClean="0">
                <a:solidFill>
                  <a:schemeClr val="tx1">
                    <a:lumMod val="95000"/>
                    <a:lumOff val="5000"/>
                  </a:schemeClr>
                </a:solidFill>
              </a:rPr>
              <a:t>4. </a:t>
            </a:r>
            <a:r>
              <a:rPr lang="en-US" b="1" dirty="0">
                <a:solidFill>
                  <a:schemeClr val="tx1">
                    <a:lumMod val="95000"/>
                    <a:lumOff val="5000"/>
                  </a:schemeClr>
                </a:solidFill>
              </a:rPr>
              <a:t>Character approaches the camera to be framed in a </a:t>
            </a:r>
            <a:r>
              <a:rPr lang="en-US" b="1" dirty="0" err="1">
                <a:solidFill>
                  <a:schemeClr val="tx1">
                    <a:lumMod val="95000"/>
                    <a:lumOff val="5000"/>
                  </a:schemeClr>
                </a:solidFill>
              </a:rPr>
              <a:t>closeup</a:t>
            </a:r>
            <a:endParaRPr lang="en-US" b="1" dirty="0">
              <a:solidFill>
                <a:schemeClr val="tx1">
                  <a:lumMod val="95000"/>
                  <a:lumOff val="5000"/>
                </a:schemeClr>
              </a:solidFill>
            </a:endParaRPr>
          </a:p>
          <a:p>
            <a:pPr fontAlgn="base"/>
            <a:r>
              <a:rPr lang="en-US" dirty="0" smtClean="0">
                <a:solidFill>
                  <a:schemeClr val="tx1">
                    <a:lumMod val="95000"/>
                    <a:lumOff val="5000"/>
                  </a:schemeClr>
                </a:solidFill>
              </a:rPr>
              <a:t>	Spielberg </a:t>
            </a:r>
            <a:r>
              <a:rPr lang="en-US" dirty="0">
                <a:solidFill>
                  <a:schemeClr val="tx1">
                    <a:lumMod val="95000"/>
                    <a:lumOff val="5000"/>
                  </a:schemeClr>
                </a:solidFill>
              </a:rPr>
              <a:t>is not the only director who uses this technique, but he is the best at it by far.</a:t>
            </a:r>
          </a:p>
          <a:p>
            <a:pPr fontAlgn="base"/>
            <a:r>
              <a:rPr lang="en-US" dirty="0">
                <a:solidFill>
                  <a:schemeClr val="tx1">
                    <a:lumMod val="95000"/>
                    <a:lumOff val="5000"/>
                  </a:schemeClr>
                </a:solidFill>
              </a:rPr>
              <a:t>An example from Amistad:</a:t>
            </a:r>
            <a:endParaRPr lang="en-US" b="0"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5974" y="2777082"/>
            <a:ext cx="47625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241813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5118846" y="564777"/>
            <a:ext cx="7073154" cy="5693866"/>
          </a:xfrm>
          <a:prstGeom prst="rect">
            <a:avLst/>
          </a:prstGeom>
        </p:spPr>
        <p:txBody>
          <a:bodyPr wrap="square">
            <a:spAutoFit/>
          </a:bodyPr>
          <a:lstStyle/>
          <a:p>
            <a:pPr fontAlgn="base"/>
            <a:r>
              <a:rPr lang="en-US" b="1" dirty="0" smtClean="0">
                <a:solidFill>
                  <a:schemeClr val="tx1">
                    <a:lumMod val="95000"/>
                    <a:lumOff val="5000"/>
                  </a:schemeClr>
                </a:solidFill>
              </a:rPr>
              <a:t>5. </a:t>
            </a:r>
            <a:r>
              <a:rPr lang="en-US" b="1" dirty="0">
                <a:solidFill>
                  <a:schemeClr val="tx1">
                    <a:lumMod val="95000"/>
                    <a:lumOff val="5000"/>
                  </a:schemeClr>
                </a:solidFill>
              </a:rPr>
              <a:t>Wide lenses</a:t>
            </a:r>
          </a:p>
          <a:p>
            <a:pPr fontAlgn="base"/>
            <a:r>
              <a:rPr lang="en-US" dirty="0" smtClean="0">
                <a:solidFill>
                  <a:schemeClr val="tx1">
                    <a:lumMod val="95000"/>
                    <a:lumOff val="5000"/>
                  </a:schemeClr>
                </a:solidFill>
              </a:rPr>
              <a:t>	Steven </a:t>
            </a:r>
            <a:r>
              <a:rPr lang="en-US" dirty="0">
                <a:solidFill>
                  <a:schemeClr val="tx1">
                    <a:lumMod val="95000"/>
                    <a:lumOff val="5000"/>
                  </a:schemeClr>
                </a:solidFill>
              </a:rPr>
              <a:t>Spielberg loves wide lenses, and he uses them to film tracking shots, over-the-shoulder shots, close-ups, and any other shot in which he wants to make the foreground subject dominate the background.  He can be very bold in his use of wide lenses, much bolder than most other filmmakers, which is sweetly ironic, given that he is so frequently (and unfairly) accused of always playing it safe. I think you will find that Steven Spielberg is actually one of the most ambitious, risk-taking filmmakers in the whole history of cinema.</a:t>
            </a:r>
            <a:endParaRPr lang="en-US" b="0"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124" y="282388"/>
            <a:ext cx="4762500" cy="3524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รูปภาพ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124" y="2922652"/>
            <a:ext cx="4762500" cy="3524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78037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สี่เหลี่ยมผืนผ้า 4"/>
          <p:cNvSpPr/>
          <p:nvPr/>
        </p:nvSpPr>
        <p:spPr>
          <a:xfrm>
            <a:off x="1250576" y="753035"/>
            <a:ext cx="10004612" cy="5262979"/>
          </a:xfrm>
          <a:prstGeom prst="rect">
            <a:avLst/>
          </a:prstGeom>
        </p:spPr>
        <p:txBody>
          <a:bodyPr wrap="square">
            <a:spAutoFit/>
          </a:bodyPr>
          <a:lstStyle/>
          <a:p>
            <a:pPr fontAlgn="base"/>
            <a:r>
              <a:rPr lang="en-US" b="1" dirty="0" smtClean="0">
                <a:solidFill>
                  <a:schemeClr val="tx1">
                    <a:lumMod val="95000"/>
                    <a:lumOff val="5000"/>
                  </a:schemeClr>
                </a:solidFill>
              </a:rPr>
              <a:t>6. </a:t>
            </a:r>
            <a:r>
              <a:rPr lang="en-US" b="1" dirty="0">
                <a:solidFill>
                  <a:schemeClr val="tx1">
                    <a:lumMod val="95000"/>
                    <a:lumOff val="5000"/>
                  </a:schemeClr>
                </a:solidFill>
              </a:rPr>
              <a:t>Framing characters through rich foreground objects</a:t>
            </a:r>
          </a:p>
          <a:p>
            <a:pPr fontAlgn="base"/>
            <a:r>
              <a:rPr lang="en-US" dirty="0" smtClean="0">
                <a:solidFill>
                  <a:schemeClr val="tx1">
                    <a:lumMod val="95000"/>
                    <a:lumOff val="5000"/>
                  </a:schemeClr>
                </a:solidFill>
              </a:rPr>
              <a:t>	Steven </a:t>
            </a:r>
            <a:r>
              <a:rPr lang="en-US" dirty="0">
                <a:solidFill>
                  <a:schemeClr val="tx1">
                    <a:lumMod val="95000"/>
                    <a:lumOff val="5000"/>
                  </a:schemeClr>
                </a:solidFill>
              </a:rPr>
              <a:t>Spielberg loves to frame characters through openings created by all sorts of objects.</a:t>
            </a:r>
          </a:p>
          <a:p>
            <a:pPr fontAlgn="base"/>
            <a:r>
              <a:rPr lang="en-US" dirty="0">
                <a:solidFill>
                  <a:schemeClr val="tx1">
                    <a:lumMod val="95000"/>
                    <a:lumOff val="5000"/>
                  </a:schemeClr>
                </a:solidFill>
              </a:rPr>
              <a:t>Some of my </a:t>
            </a:r>
            <a:r>
              <a:rPr lang="en-US" dirty="0" err="1">
                <a:solidFill>
                  <a:schemeClr val="tx1">
                    <a:lumMod val="95000"/>
                    <a:lumOff val="5000"/>
                  </a:schemeClr>
                </a:solidFill>
              </a:rPr>
              <a:t>favourite</a:t>
            </a:r>
            <a:r>
              <a:rPr lang="en-US" dirty="0">
                <a:solidFill>
                  <a:schemeClr val="tx1">
                    <a:lumMod val="95000"/>
                    <a:lumOff val="5000"/>
                  </a:schemeClr>
                </a:solidFill>
              </a:rPr>
              <a:t> examples of this film technique:</a:t>
            </a:r>
          </a:p>
          <a:p>
            <a:pPr fontAlgn="base"/>
            <a:r>
              <a:rPr lang="en-US" dirty="0">
                <a:solidFill>
                  <a:schemeClr val="tx1">
                    <a:lumMod val="95000"/>
                    <a:lumOff val="5000"/>
                  </a:schemeClr>
                </a:solidFill>
              </a:rPr>
              <a:t>– In the opening sequence of “Minority Report”, a young boy is framed through a chair in the foreground. It gives the shot an extremely intimate feel, as if you were spying from a hiding place. </a:t>
            </a:r>
            <a:r>
              <a:rPr lang="en-US" b="1" dirty="0">
                <a:solidFill>
                  <a:schemeClr val="tx1">
                    <a:lumMod val="95000"/>
                    <a:lumOff val="5000"/>
                  </a:schemeClr>
                </a:solidFill>
              </a:rPr>
              <a:t>But there is more to it than that – this technique is made powerful by the fact that framing a character through an opening created by foreground objects really tends to focus our attention on that character. </a:t>
            </a:r>
            <a:r>
              <a:rPr lang="en-US" dirty="0">
                <a:solidFill>
                  <a:schemeClr val="tx1">
                    <a:lumMod val="95000"/>
                    <a:lumOff val="5000"/>
                  </a:schemeClr>
                </a:solidFill>
              </a:rPr>
              <a:t>It is much more visually compelling than using a “clean” frame with no foreground objects.</a:t>
            </a:r>
            <a:endParaRPr lang="en-US" b="0" i="0" dirty="0">
              <a:solidFill>
                <a:schemeClr val="tx1">
                  <a:lumMod val="95000"/>
                  <a:lumOff val="5000"/>
                </a:schemeClr>
              </a:solidFill>
              <a:effectLst/>
            </a:endParaRPr>
          </a:p>
        </p:txBody>
      </p:sp>
    </p:spTree>
    <p:extLst>
      <p:ext uri="{BB962C8B-B14F-4D97-AF65-F5344CB8AC3E}">
        <p14:creationId xmlns:p14="http://schemas.microsoft.com/office/powerpoint/2010/main" val="3121603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รูปภาพ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002" y="107576"/>
            <a:ext cx="2630244" cy="65756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รูปภาพ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3350" y="107576"/>
            <a:ext cx="4762500" cy="30003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รูปภาพ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0680" y="3260071"/>
            <a:ext cx="4762500" cy="30003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72652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5616388" y="1161163"/>
            <a:ext cx="6096000" cy="4401205"/>
          </a:xfrm>
          <a:prstGeom prst="rect">
            <a:avLst/>
          </a:prstGeom>
        </p:spPr>
        <p:txBody>
          <a:bodyPr>
            <a:spAutoFit/>
          </a:bodyPr>
          <a:lstStyle/>
          <a:p>
            <a:pPr fontAlgn="base"/>
            <a:r>
              <a:rPr lang="en-US" b="1" dirty="0">
                <a:solidFill>
                  <a:schemeClr val="tx1">
                    <a:lumMod val="95000"/>
                    <a:lumOff val="5000"/>
                  </a:schemeClr>
                </a:solidFill>
              </a:rPr>
              <a:t>7</a:t>
            </a:r>
            <a:r>
              <a:rPr lang="en-US" b="1" dirty="0" smtClean="0">
                <a:solidFill>
                  <a:schemeClr val="tx1">
                    <a:lumMod val="95000"/>
                    <a:lumOff val="5000"/>
                  </a:schemeClr>
                </a:solidFill>
              </a:rPr>
              <a:t>. </a:t>
            </a:r>
            <a:r>
              <a:rPr lang="en-US" b="1" dirty="0">
                <a:solidFill>
                  <a:schemeClr val="tx1">
                    <a:lumMod val="95000"/>
                    <a:lumOff val="5000"/>
                  </a:schemeClr>
                </a:solidFill>
              </a:rPr>
              <a:t>Mirror entry shots</a:t>
            </a:r>
          </a:p>
          <a:p>
            <a:pPr fontAlgn="base"/>
            <a:r>
              <a:rPr lang="en-US" dirty="0" smtClean="0">
                <a:solidFill>
                  <a:schemeClr val="tx1">
                    <a:lumMod val="95000"/>
                    <a:lumOff val="5000"/>
                  </a:schemeClr>
                </a:solidFill>
              </a:rPr>
              <a:t>	In </a:t>
            </a:r>
            <a:r>
              <a:rPr lang="en-US" dirty="0">
                <a:solidFill>
                  <a:schemeClr val="tx1">
                    <a:lumMod val="95000"/>
                    <a:lumOff val="5000"/>
                  </a:schemeClr>
                </a:solidFill>
              </a:rPr>
              <a:t>this technique the camera frames a character reflected in a mirror in a wide shot; the character then enters the frame, resulting in a </a:t>
            </a:r>
            <a:r>
              <a:rPr lang="en-US" dirty="0" smtClean="0">
                <a:solidFill>
                  <a:schemeClr val="tx1">
                    <a:lumMod val="95000"/>
                    <a:lumOff val="5000"/>
                  </a:schemeClr>
                </a:solidFill>
              </a:rPr>
              <a:t>close-up</a:t>
            </a:r>
            <a:r>
              <a:rPr lang="en-US" dirty="0">
                <a:solidFill>
                  <a:schemeClr val="tx1">
                    <a:lumMod val="95000"/>
                    <a:lumOff val="5000"/>
                  </a:schemeClr>
                </a:solidFill>
              </a:rPr>
              <a:t>. It is a very effective way to shift from a </a:t>
            </a:r>
            <a:r>
              <a:rPr lang="en-US" b="1" dirty="0">
                <a:solidFill>
                  <a:srgbClr val="FF0000"/>
                </a:solidFill>
              </a:rPr>
              <a:t>wide shot</a:t>
            </a:r>
            <a:r>
              <a:rPr lang="en-US" dirty="0">
                <a:solidFill>
                  <a:schemeClr val="tx1">
                    <a:lumMod val="95000"/>
                    <a:lumOff val="5000"/>
                  </a:schemeClr>
                </a:solidFill>
              </a:rPr>
              <a:t> to a </a:t>
            </a:r>
            <a:r>
              <a:rPr lang="en-US" b="1" dirty="0">
                <a:solidFill>
                  <a:srgbClr val="FF0000"/>
                </a:solidFill>
              </a:rPr>
              <a:t>tighter shot</a:t>
            </a:r>
            <a:r>
              <a:rPr lang="en-US" dirty="0">
                <a:solidFill>
                  <a:schemeClr val="tx1">
                    <a:lumMod val="95000"/>
                    <a:lumOff val="5000"/>
                  </a:schemeClr>
                </a:solidFill>
              </a:rPr>
              <a:t> of the same character, all in one uncut shot. The following example is from Spielberg’s “Minority Report”:</a:t>
            </a:r>
            <a:endParaRPr lang="en-US" b="0"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904" y="1893794"/>
            <a:ext cx="47625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86513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1447799" y="2804266"/>
            <a:ext cx="4536142" cy="954107"/>
          </a:xfrm>
          <a:prstGeom prst="rect">
            <a:avLst/>
          </a:prstGeom>
        </p:spPr>
        <p:txBody>
          <a:bodyPr wrap="square">
            <a:spAutoFit/>
          </a:bodyPr>
          <a:lstStyle/>
          <a:p>
            <a:pPr fontAlgn="base"/>
            <a:r>
              <a:rPr lang="en-US" b="1" dirty="0">
                <a:solidFill>
                  <a:schemeClr val="tx1">
                    <a:lumMod val="95000"/>
                    <a:lumOff val="5000"/>
                  </a:schemeClr>
                </a:solidFill>
              </a:rPr>
              <a:t>8</a:t>
            </a:r>
            <a:r>
              <a:rPr lang="en-US" b="1" dirty="0" smtClean="0">
                <a:solidFill>
                  <a:schemeClr val="tx1">
                    <a:lumMod val="95000"/>
                    <a:lumOff val="5000"/>
                  </a:schemeClr>
                </a:solidFill>
              </a:rPr>
              <a:t>. </a:t>
            </a:r>
            <a:r>
              <a:rPr lang="en-US" b="1" dirty="0">
                <a:solidFill>
                  <a:schemeClr val="tx1">
                    <a:lumMod val="95000"/>
                    <a:lumOff val="5000"/>
                  </a:schemeClr>
                </a:solidFill>
              </a:rPr>
              <a:t>Use of mirrors to </a:t>
            </a:r>
            <a:r>
              <a:rPr lang="en-US" b="1" dirty="0" err="1">
                <a:solidFill>
                  <a:schemeClr val="tx1">
                    <a:lumMod val="95000"/>
                    <a:lumOff val="5000"/>
                  </a:schemeClr>
                </a:solidFill>
              </a:rPr>
              <a:t>emphasise</a:t>
            </a:r>
            <a:r>
              <a:rPr lang="en-US" b="1" dirty="0">
                <a:solidFill>
                  <a:schemeClr val="tx1">
                    <a:lumMod val="95000"/>
                    <a:lumOff val="5000"/>
                  </a:schemeClr>
                </a:solidFill>
              </a:rPr>
              <a:t> a character</a:t>
            </a:r>
            <a:endParaRPr lang="en-US" b="1"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9434" y="255970"/>
            <a:ext cx="3951773" cy="6050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688368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1636059" y="4120389"/>
            <a:ext cx="8946776" cy="2246769"/>
          </a:xfrm>
          <a:prstGeom prst="rect">
            <a:avLst/>
          </a:prstGeom>
        </p:spPr>
        <p:txBody>
          <a:bodyPr wrap="square">
            <a:spAutoFit/>
          </a:bodyPr>
          <a:lstStyle/>
          <a:p>
            <a:pPr fontAlgn="base"/>
            <a:r>
              <a:rPr lang="en-US" b="1" dirty="0">
                <a:solidFill>
                  <a:schemeClr val="tx1">
                    <a:lumMod val="95000"/>
                    <a:lumOff val="5000"/>
                  </a:schemeClr>
                </a:solidFill>
              </a:rPr>
              <a:t>9</a:t>
            </a:r>
            <a:r>
              <a:rPr lang="en-US" b="1" dirty="0" smtClean="0">
                <a:solidFill>
                  <a:schemeClr val="tx1">
                    <a:lumMod val="95000"/>
                    <a:lumOff val="5000"/>
                  </a:schemeClr>
                </a:solidFill>
              </a:rPr>
              <a:t>. </a:t>
            </a:r>
            <a:r>
              <a:rPr lang="en-US" b="1" dirty="0">
                <a:solidFill>
                  <a:schemeClr val="tx1">
                    <a:lumMod val="95000"/>
                    <a:lumOff val="5000"/>
                  </a:schemeClr>
                </a:solidFill>
              </a:rPr>
              <a:t>Match cuts</a:t>
            </a:r>
          </a:p>
          <a:p>
            <a:pPr fontAlgn="base"/>
            <a:r>
              <a:rPr lang="en-US" dirty="0" smtClean="0">
                <a:solidFill>
                  <a:schemeClr val="tx1">
                    <a:lumMod val="95000"/>
                    <a:lumOff val="5000"/>
                  </a:schemeClr>
                </a:solidFill>
              </a:rPr>
              <a:t>	Spielberg </a:t>
            </a:r>
            <a:r>
              <a:rPr lang="en-US" dirty="0">
                <a:solidFill>
                  <a:schemeClr val="tx1">
                    <a:lumMod val="95000"/>
                    <a:lumOff val="5000"/>
                  </a:schemeClr>
                </a:solidFill>
              </a:rPr>
              <a:t>uses match cuts to great effect. As the name implies, in a match cut an element in the second shot matches an element in the first shot. The example below is taken from Minority Report:</a:t>
            </a:r>
            <a:endParaRPr lang="en-US" b="0"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8197" y="616324"/>
            <a:ext cx="47625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098263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5593976" y="349624"/>
            <a:ext cx="6234954" cy="6001643"/>
          </a:xfrm>
          <a:prstGeom prst="rect">
            <a:avLst/>
          </a:prstGeom>
        </p:spPr>
        <p:txBody>
          <a:bodyPr wrap="square">
            <a:spAutoFit/>
          </a:bodyPr>
          <a:lstStyle/>
          <a:p>
            <a:pPr fontAlgn="base"/>
            <a:r>
              <a:rPr lang="en-US" sz="2400" b="1" dirty="0" smtClean="0">
                <a:solidFill>
                  <a:schemeClr val="tx1">
                    <a:lumMod val="95000"/>
                    <a:lumOff val="5000"/>
                  </a:schemeClr>
                </a:solidFill>
              </a:rPr>
              <a:t>10. </a:t>
            </a:r>
            <a:r>
              <a:rPr lang="en-US" sz="2400" b="1" dirty="0">
                <a:solidFill>
                  <a:schemeClr val="tx1">
                    <a:lumMod val="95000"/>
                    <a:lumOff val="5000"/>
                  </a:schemeClr>
                </a:solidFill>
              </a:rPr>
              <a:t>Uncut master shots with varied shot compositions</a:t>
            </a:r>
          </a:p>
          <a:p>
            <a:pPr fontAlgn="base"/>
            <a:r>
              <a:rPr lang="en-US" sz="2400" dirty="0" smtClean="0">
                <a:solidFill>
                  <a:schemeClr val="tx1">
                    <a:lumMod val="95000"/>
                    <a:lumOff val="5000"/>
                  </a:schemeClr>
                </a:solidFill>
              </a:rPr>
              <a:t>	The </a:t>
            </a:r>
            <a:r>
              <a:rPr lang="en-US" sz="2400" dirty="0">
                <a:solidFill>
                  <a:schemeClr val="tx1">
                    <a:lumMod val="95000"/>
                    <a:lumOff val="5000"/>
                  </a:schemeClr>
                </a:solidFill>
              </a:rPr>
              <a:t>last film technique in this list is absolutely </a:t>
            </a:r>
            <a:r>
              <a:rPr lang="en-US" sz="2400" i="1" dirty="0">
                <a:solidFill>
                  <a:schemeClr val="tx1">
                    <a:lumMod val="95000"/>
                    <a:lumOff val="5000"/>
                  </a:schemeClr>
                </a:solidFill>
              </a:rPr>
              <a:t>the</a:t>
            </a:r>
            <a:r>
              <a:rPr lang="en-US" sz="2400" dirty="0">
                <a:solidFill>
                  <a:schemeClr val="tx1">
                    <a:lumMod val="95000"/>
                    <a:lumOff val="5000"/>
                  </a:schemeClr>
                </a:solidFill>
              </a:rPr>
              <a:t> hallmark of Steven Spielberg and I have never seen any other filmmaker even come close to using it so well (or at all).</a:t>
            </a:r>
          </a:p>
          <a:p>
            <a:pPr fontAlgn="base"/>
            <a:r>
              <a:rPr lang="en-US" sz="2400" b="1" dirty="0">
                <a:solidFill>
                  <a:schemeClr val="tx1">
                    <a:lumMod val="95000"/>
                    <a:lumOff val="5000"/>
                  </a:schemeClr>
                </a:solidFill>
              </a:rPr>
              <a:t>Steven Spielberg sometimes covers multiple-character scenes with a single, uncut shot in which the camera and the actors move in such a way that the shot goes from a wide shot to a close-up to an over-the-shoulder back to a wide shot, ending on a close-up – </a:t>
            </a:r>
            <a:r>
              <a:rPr lang="en-US" sz="2400" b="1" u="sng" dirty="0">
                <a:solidFill>
                  <a:srgbClr val="FF0000"/>
                </a:solidFill>
              </a:rPr>
              <a:t>all in a single uncut shot while the actors move, talk and do things.</a:t>
            </a:r>
            <a:r>
              <a:rPr lang="en-US" sz="2400" b="1" u="sng" dirty="0">
                <a:solidFill>
                  <a:schemeClr val="tx1">
                    <a:lumMod val="95000"/>
                    <a:lumOff val="5000"/>
                  </a:schemeClr>
                </a:solidFill>
              </a:rPr>
              <a:t/>
            </a:r>
            <a:br>
              <a:rPr lang="en-US" sz="2400" b="1" u="sng" dirty="0">
                <a:solidFill>
                  <a:schemeClr val="tx1">
                    <a:lumMod val="95000"/>
                    <a:lumOff val="5000"/>
                  </a:schemeClr>
                </a:solidFill>
              </a:rPr>
            </a:br>
            <a:endParaRPr lang="en-US" sz="2400" dirty="0">
              <a:solidFill>
                <a:schemeClr val="tx1">
                  <a:lumMod val="95000"/>
                  <a:lumOff val="5000"/>
                </a:schemeClr>
              </a:solidFill>
            </a:endParaRPr>
          </a:p>
          <a:p>
            <a:pPr fontAlgn="base"/>
            <a:r>
              <a:rPr lang="en-US" sz="2400" dirty="0">
                <a:solidFill>
                  <a:schemeClr val="tx1">
                    <a:lumMod val="95000"/>
                    <a:lumOff val="5000"/>
                  </a:schemeClr>
                </a:solidFill>
              </a:rPr>
              <a:t>The following example is from Catch Me If You Can:</a:t>
            </a:r>
            <a:endParaRPr lang="en-US" sz="2400" b="0" i="0" dirty="0">
              <a:solidFill>
                <a:schemeClr val="tx1">
                  <a:lumMod val="95000"/>
                  <a:lumOff val="5000"/>
                </a:schemeClr>
              </a:solidFill>
              <a:effectLst/>
            </a:endParaRPr>
          </a:p>
        </p:txBody>
      </p:sp>
      <p:pic>
        <p:nvPicPr>
          <p:cNvPr id="5" name="รูปภาพ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455" y="1490382"/>
            <a:ext cx="47625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238282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กล่องข้อความ 4"/>
          <p:cNvSpPr txBox="1"/>
          <p:nvPr/>
        </p:nvSpPr>
        <p:spPr>
          <a:xfrm>
            <a:off x="5284693" y="443753"/>
            <a:ext cx="1644361" cy="523220"/>
          </a:xfrm>
          <a:prstGeom prst="rect">
            <a:avLst/>
          </a:prstGeom>
          <a:noFill/>
        </p:spPr>
        <p:txBody>
          <a:bodyPr wrap="none" rtlCol="0">
            <a:spAutoFit/>
          </a:bodyPr>
          <a:lstStyle/>
          <a:p>
            <a:r>
              <a:rPr lang="en-US" dirty="0" smtClean="0">
                <a:solidFill>
                  <a:schemeClr val="bg1"/>
                </a:solidFill>
              </a:rPr>
              <a:t>Reference</a:t>
            </a:r>
            <a:endParaRPr lang="th-TH" dirty="0">
              <a:solidFill>
                <a:schemeClr val="bg1"/>
              </a:solidFill>
            </a:endParaRPr>
          </a:p>
        </p:txBody>
      </p:sp>
      <p:sp>
        <p:nvSpPr>
          <p:cNvPr id="6" name="ม้วนกระดาษแนวนอน 5"/>
          <p:cNvSpPr/>
          <p:nvPr/>
        </p:nvSpPr>
        <p:spPr>
          <a:xfrm>
            <a:off x="364979" y="597788"/>
            <a:ext cx="11483788" cy="5715000"/>
          </a:xfrm>
          <a:prstGeom prst="horizontalScrol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smtClean="0">
              <a:solidFill>
                <a:schemeClr val="accent1">
                  <a:lumMod val="50000"/>
                </a:schemeClr>
              </a:solidFill>
            </a:endParaRPr>
          </a:p>
          <a:p>
            <a:r>
              <a:rPr lang="en-US" dirty="0" smtClean="0">
                <a:solidFill>
                  <a:schemeClr val="accent1">
                    <a:lumMod val="50000"/>
                  </a:schemeClr>
                </a:solidFill>
              </a:rPr>
              <a:t>http</a:t>
            </a:r>
            <a:r>
              <a:rPr lang="en-US" dirty="0">
                <a:solidFill>
                  <a:schemeClr val="accent1">
                    <a:lumMod val="50000"/>
                  </a:schemeClr>
                </a:solidFill>
              </a:rPr>
              <a:t>://</a:t>
            </a:r>
            <a:r>
              <a:rPr lang="en-US" dirty="0" smtClean="0">
                <a:solidFill>
                  <a:schemeClr val="accent1">
                    <a:lumMod val="50000"/>
                  </a:schemeClr>
                </a:solidFill>
              </a:rPr>
              <a:t>www.lavideofilmmaker.com/filmmaking/steven-spielberg-film-techniques.html</a:t>
            </a:r>
          </a:p>
          <a:p>
            <a:endParaRPr lang="en-US" dirty="0">
              <a:solidFill>
                <a:schemeClr val="accent1">
                  <a:lumMod val="50000"/>
                </a:schemeClr>
              </a:solidFill>
            </a:endParaRPr>
          </a:p>
          <a:p>
            <a:r>
              <a:rPr lang="th-TH" dirty="0">
                <a:solidFill>
                  <a:schemeClr val="accent1">
                    <a:lumMod val="50000"/>
                  </a:schemeClr>
                </a:solidFill>
              </a:rPr>
              <a:t>https://www.youtube.com/watch?v=oE4jZ7VvZ3o</a:t>
            </a:r>
          </a:p>
          <a:p>
            <a:endParaRPr lang="en-US" dirty="0" smtClean="0">
              <a:solidFill>
                <a:schemeClr val="accent1">
                  <a:lumMod val="50000"/>
                </a:schemeClr>
              </a:solidFill>
            </a:endParaRPr>
          </a:p>
        </p:txBody>
      </p:sp>
    </p:spTree>
    <p:extLst>
      <p:ext uri="{BB962C8B-B14F-4D97-AF65-F5344CB8AC3E}">
        <p14:creationId xmlns:p14="http://schemas.microsoft.com/office/powerpoint/2010/main" val="2346998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แผนผังลำดับงาน: ดิสก์แม่เหล็ก 3"/>
          <p:cNvSpPr/>
          <p:nvPr/>
        </p:nvSpPr>
        <p:spPr>
          <a:xfrm>
            <a:off x="1196788" y="389965"/>
            <a:ext cx="9628094" cy="5970495"/>
          </a:xfrm>
          <a:prstGeom prst="flowChartMagneticDisk">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smtClean="0">
                <a:solidFill>
                  <a:schemeClr val="bg1">
                    <a:lumMod val="95000"/>
                  </a:schemeClr>
                </a:solidFill>
              </a:rPr>
              <a:t>Presented By</a:t>
            </a:r>
          </a:p>
          <a:p>
            <a:pPr algn="ctr"/>
            <a:endParaRPr lang="en-US" dirty="0">
              <a:solidFill>
                <a:schemeClr val="tx1">
                  <a:lumMod val="95000"/>
                  <a:lumOff val="5000"/>
                </a:schemeClr>
              </a:solidFill>
            </a:endParaRPr>
          </a:p>
          <a:p>
            <a:pPr algn="ctr"/>
            <a:r>
              <a:rPr lang="en-US" dirty="0" smtClean="0">
                <a:solidFill>
                  <a:schemeClr val="tx1">
                    <a:lumMod val="95000"/>
                    <a:lumOff val="5000"/>
                  </a:schemeClr>
                </a:solidFill>
              </a:rPr>
              <a:t>58129301003                 </a:t>
            </a:r>
            <a:r>
              <a:rPr lang="en-US" smtClean="0">
                <a:solidFill>
                  <a:schemeClr val="tx1">
                    <a:lumMod val="95000"/>
                    <a:lumOff val="5000"/>
                  </a:schemeClr>
                </a:solidFill>
              </a:rPr>
              <a:t>Rutchana</a:t>
            </a:r>
            <a:r>
              <a:rPr lang="en-US" dirty="0" smtClean="0">
                <a:solidFill>
                  <a:schemeClr val="tx1">
                    <a:lumMod val="95000"/>
                    <a:lumOff val="5000"/>
                  </a:schemeClr>
                </a:solidFill>
              </a:rPr>
              <a:t> </a:t>
            </a:r>
            <a:r>
              <a:rPr lang="en-US" dirty="0" err="1" smtClean="0">
                <a:solidFill>
                  <a:schemeClr val="tx1">
                    <a:lumMod val="95000"/>
                    <a:lumOff val="5000"/>
                  </a:schemeClr>
                </a:solidFill>
              </a:rPr>
              <a:t>Buasri</a:t>
            </a:r>
            <a:endParaRPr lang="en-US" dirty="0" smtClean="0">
              <a:solidFill>
                <a:schemeClr val="tx1">
                  <a:lumMod val="95000"/>
                  <a:lumOff val="5000"/>
                </a:schemeClr>
              </a:solidFill>
            </a:endParaRPr>
          </a:p>
          <a:p>
            <a:pPr algn="ctr"/>
            <a:endParaRPr lang="en-US" dirty="0">
              <a:solidFill>
                <a:schemeClr val="tx1">
                  <a:lumMod val="95000"/>
                  <a:lumOff val="5000"/>
                </a:schemeClr>
              </a:solidFill>
            </a:endParaRPr>
          </a:p>
          <a:p>
            <a:pPr algn="ctr"/>
            <a:r>
              <a:rPr lang="en-US" dirty="0" smtClean="0">
                <a:solidFill>
                  <a:schemeClr val="tx1">
                    <a:lumMod val="95000"/>
                    <a:lumOff val="5000"/>
                  </a:schemeClr>
                </a:solidFill>
              </a:rPr>
              <a:t>5829301007 </a:t>
            </a:r>
            <a:r>
              <a:rPr lang="en-US" dirty="0" err="1" smtClean="0">
                <a:solidFill>
                  <a:schemeClr val="tx1">
                    <a:lumMod val="95000"/>
                    <a:lumOff val="5000"/>
                  </a:schemeClr>
                </a:solidFill>
              </a:rPr>
              <a:t>Phongsak</a:t>
            </a:r>
            <a:r>
              <a:rPr lang="en-US" dirty="0" smtClean="0">
                <a:solidFill>
                  <a:schemeClr val="tx1">
                    <a:lumMod val="95000"/>
                    <a:lumOff val="5000"/>
                  </a:schemeClr>
                </a:solidFill>
              </a:rPr>
              <a:t> </a:t>
            </a:r>
            <a:r>
              <a:rPr lang="en-US" dirty="0" err="1" smtClean="0">
                <a:solidFill>
                  <a:schemeClr val="tx1">
                    <a:lumMod val="95000"/>
                    <a:lumOff val="5000"/>
                  </a:schemeClr>
                </a:solidFill>
              </a:rPr>
              <a:t>Neanruangsang</a:t>
            </a:r>
            <a:endParaRPr lang="en-US" dirty="0" smtClean="0">
              <a:solidFill>
                <a:schemeClr val="tx1">
                  <a:lumMod val="95000"/>
                  <a:lumOff val="5000"/>
                </a:schemeClr>
              </a:solidFill>
            </a:endParaRPr>
          </a:p>
          <a:p>
            <a:pPr algn="ctr"/>
            <a:endParaRPr lang="en-US" dirty="0">
              <a:solidFill>
                <a:schemeClr val="tx1">
                  <a:lumMod val="95000"/>
                  <a:lumOff val="5000"/>
                </a:schemeClr>
              </a:solidFill>
            </a:endParaRPr>
          </a:p>
          <a:p>
            <a:pPr algn="ctr"/>
            <a:r>
              <a:rPr lang="en-US" dirty="0" smtClean="0">
                <a:solidFill>
                  <a:schemeClr val="tx1">
                    <a:lumMod val="95000"/>
                    <a:lumOff val="5000"/>
                  </a:schemeClr>
                </a:solidFill>
              </a:rPr>
              <a:t>58129301013            </a:t>
            </a:r>
            <a:r>
              <a:rPr lang="en-US" dirty="0" err="1" smtClean="0">
                <a:solidFill>
                  <a:schemeClr val="tx1">
                    <a:lumMod val="95000"/>
                    <a:lumOff val="5000"/>
                  </a:schemeClr>
                </a:solidFill>
              </a:rPr>
              <a:t>Wisaithas</a:t>
            </a:r>
            <a:r>
              <a:rPr lang="en-US" dirty="0" smtClean="0">
                <a:solidFill>
                  <a:schemeClr val="tx1">
                    <a:lumMod val="95000"/>
                    <a:lumOff val="5000"/>
                  </a:schemeClr>
                </a:solidFill>
              </a:rPr>
              <a:t> </a:t>
            </a:r>
            <a:r>
              <a:rPr lang="en-US" dirty="0" err="1" smtClean="0">
                <a:solidFill>
                  <a:schemeClr val="tx1">
                    <a:lumMod val="95000"/>
                    <a:lumOff val="5000"/>
                  </a:schemeClr>
                </a:solidFill>
              </a:rPr>
              <a:t>Phoosiri</a:t>
            </a:r>
            <a:endParaRPr lang="en-US" dirty="0" smtClean="0">
              <a:solidFill>
                <a:schemeClr val="tx1">
                  <a:lumMod val="95000"/>
                  <a:lumOff val="5000"/>
                </a:schemeClr>
              </a:solidFill>
            </a:endParaRPr>
          </a:p>
          <a:p>
            <a:pPr algn="ctr"/>
            <a:endParaRPr lang="th-TH" dirty="0">
              <a:solidFill>
                <a:schemeClr val="tx1">
                  <a:lumMod val="95000"/>
                  <a:lumOff val="5000"/>
                </a:schemeClr>
              </a:solidFill>
            </a:endParaRPr>
          </a:p>
        </p:txBody>
      </p:sp>
    </p:spTree>
    <p:extLst>
      <p:ext uri="{BB962C8B-B14F-4D97-AF65-F5344CB8AC3E}">
        <p14:creationId xmlns:p14="http://schemas.microsoft.com/office/powerpoint/2010/main" val="2708290600"/>
      </p:ext>
    </p:extLst>
  </p:cSld>
  <p:clrMapOvr>
    <a:masterClrMapping/>
  </p:clrMapOvr>
  <p:timing>
    <p:tnLst>
      <p:par>
        <p:cTn id="1" dur="indefinite" restart="never" nodeType="tmRoot"/>
      </p:par>
    </p:tnLst>
  </p:timing>
</p:sld>
</file>

<file path=ppt/theme/theme1.xml><?xml version="1.0" encoding="utf-8"?>
<a:theme xmlns:a="http://schemas.openxmlformats.org/drawingml/2006/main" name="ธีมของ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TotalTime>
  <Words>85</Words>
  <Application>Microsoft Office PowerPoint</Application>
  <PresentationFormat>แบบจอกว้าง</PresentationFormat>
  <Paragraphs>44</Paragraphs>
  <Slides>16</Slides>
  <Notes>0</Notes>
  <HiddenSlides>0</HiddenSlides>
  <MMClips>0</MMClips>
  <ScaleCrop>false</ScaleCrop>
  <HeadingPairs>
    <vt:vector size="6" baseType="variant">
      <vt:variant>
        <vt:lpstr>ฟอนต์ที่ถูกใช้</vt:lpstr>
      </vt:variant>
      <vt:variant>
        <vt:i4>5</vt:i4>
      </vt:variant>
      <vt:variant>
        <vt:lpstr>ธีม</vt:lpstr>
      </vt:variant>
      <vt:variant>
        <vt:i4>1</vt:i4>
      </vt:variant>
      <vt:variant>
        <vt:lpstr>ชื่อเรื่องสไลด์</vt:lpstr>
      </vt:variant>
      <vt:variant>
        <vt:i4>16</vt:i4>
      </vt:variant>
    </vt:vector>
  </HeadingPairs>
  <TitlesOfParts>
    <vt:vector size="22" baseType="lpstr">
      <vt:lpstr>Angsana New</vt:lpstr>
      <vt:lpstr>Arial</vt:lpstr>
      <vt:lpstr>Calibri</vt:lpstr>
      <vt:lpstr>Calibri Light</vt:lpstr>
      <vt:lpstr>Cordia New</vt:lpstr>
      <vt:lpstr>ธีมของ Office</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งานนำเสนอ PowerPoint</dc:title>
  <dc:creator>WSTPSR</dc:creator>
  <cp:lastModifiedBy>WSTPSR</cp:lastModifiedBy>
  <cp:revision>19</cp:revision>
  <dcterms:created xsi:type="dcterms:W3CDTF">2016-01-17T09:36:11Z</dcterms:created>
  <dcterms:modified xsi:type="dcterms:W3CDTF">2016-02-07T21:31:13Z</dcterms:modified>
</cp:coreProperties>
</file>