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2" r:id="rId7"/>
    <p:sldId id="273" r:id="rId8"/>
    <p:sldId id="275" r:id="rId9"/>
    <p:sldId id="276" r:id="rId10"/>
    <p:sldId id="277" r:id="rId11"/>
    <p:sldId id="278" r:id="rId12"/>
    <p:sldId id="280" r:id="rId13"/>
    <p:sldId id="281" r:id="rId14"/>
    <p:sldId id="257" r:id="rId15"/>
    <p:sldId id="258" r:id="rId16"/>
    <p:sldId id="259" r:id="rId17"/>
    <p:sldId id="260" r:id="rId18"/>
    <p:sldId id="261" r:id="rId19"/>
    <p:sldId id="262" r:id="rId20"/>
    <p:sldId id="264" r:id="rId21"/>
    <p:sldId id="263" r:id="rId22"/>
    <p:sldId id="265" r:id="rId23"/>
    <p:sldId id="266" r:id="rId24"/>
    <p:sldId id="287" r:id="rId25"/>
    <p:sldId id="282" r:id="rId26"/>
    <p:sldId id="283" r:id="rId27"/>
    <p:sldId id="284" r:id="rId28"/>
    <p:sldId id="285" r:id="rId29"/>
    <p:sldId id="28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pueanproductio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2470" y="1793289"/>
            <a:ext cx="9108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  <a:cs typeface="Angsana New" panose="02020603050405020304" pitchFamily="18" charset="-34"/>
              </a:rPr>
              <a:t>FPR3901 Preparation for Work Placement in Film Production</a:t>
            </a:r>
            <a:endParaRPr lang="en-US" sz="2400" b="1" dirty="0">
              <a:solidFill>
                <a:schemeClr val="accent6">
                  <a:lumMod val="40000"/>
                  <a:lumOff val="60000"/>
                </a:schemeClr>
              </a:solidFill>
              <a:latin typeface="+mj-lt"/>
              <a:cs typeface="Angsana New" panose="02020603050405020304" pitchFamily="18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8836" y="2956264"/>
            <a:ext cx="3551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AJ.SUTIDA SINGHARACH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04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3261" y="1524084"/>
            <a:ext cx="8761413" cy="706964"/>
          </a:xfrm>
        </p:spPr>
        <p:txBody>
          <a:bodyPr/>
          <a:lstStyle/>
          <a:p>
            <a:r>
              <a:rPr lang="th-TH" b="1" dirty="0"/>
              <a:t>สิ่งควรรู้เกี่ยวกับการฝึกงาน</a:t>
            </a:r>
            <a:br>
              <a:rPr lang="th-TH" b="1" dirty="0"/>
            </a:br>
            <a:r>
              <a:rPr lang="th-TH" b="1" dirty="0"/>
              <a:t/>
            </a:r>
            <a:br>
              <a:rPr lang="th-TH" b="1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75354" y="2960249"/>
            <a:ext cx="6200736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48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การฝึกงานคือ</a:t>
            </a:r>
            <a:r>
              <a:rPr lang="th-TH" sz="4800" b="1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อะไร </a:t>
            </a:r>
            <a:r>
              <a:rPr lang="th-TH" sz="6600" b="1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??</a:t>
            </a:r>
          </a:p>
          <a:p>
            <a:endParaRPr lang="th-TH" sz="4800" b="1" dirty="0" smtClean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r>
              <a:rPr lang="th-TH" sz="4800" b="1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คุณคาดหวังอะไรจากการฝึกงาน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??</a:t>
            </a:r>
            <a:endParaRPr lang="th-TH" sz="3600" b="1" dirty="0" smtClean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endParaRPr lang="th-TH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th-TH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74149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454" y="1177854"/>
            <a:ext cx="2955406" cy="706964"/>
          </a:xfrm>
        </p:spPr>
        <p:txBody>
          <a:bodyPr/>
          <a:lstStyle/>
          <a:p>
            <a:r>
              <a:rPr lang="th-TH" b="1" dirty="0"/>
              <a:t>การฝึกงานคืออะไร</a:t>
            </a:r>
            <a:br>
              <a:rPr lang="th-TH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715" y="2656766"/>
            <a:ext cx="8825659" cy="1853090"/>
          </a:xfrm>
        </p:spPr>
        <p:txBody>
          <a:bodyPr>
            <a:normAutofit/>
          </a:bodyPr>
          <a:lstStyle/>
          <a:p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ฝึกงาน </a:t>
            </a:r>
            <a:r>
              <a:rPr lang="th-TH" sz="14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(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Practical Training)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/>
            </a:r>
            <a:b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ฝึกงานเป็นการเสริมทักษะและประสบการณ์ให้เตรียมพร้อมสำหรับการทำงานทั้งในระหว่างการศึกษาและภายหลังการศึกษา โดยนักศึกษาจะได้นำความรู้จากภาคทฤษฏีไปสู่การฝึกการปฏิบัติในระยะเวลาที่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กำหนด ความรู้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และประสบการณ์ที่ได้จะช่วยให้นักศึกษาเห็นภาพที่แท้จริงในการทำงาน ซึ่งจะช่วยให้นักศึกษาเข้าใจความต้องการที่แท้จริงในการทำงานทั้งจากตนเองและบริษัทที่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เป็น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นายจ้าง</a:t>
            </a:r>
            <a:endParaRPr lang="en-US" sz="20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2570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3363" y="955912"/>
            <a:ext cx="4011850" cy="706964"/>
          </a:xfrm>
        </p:spPr>
        <p:txBody>
          <a:bodyPr/>
          <a:lstStyle/>
          <a:p>
            <a:r>
              <a:rPr lang="th-TH" b="1" dirty="0"/>
              <a:t>ความสำคัญของการฝึกงาน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6458" y="2656766"/>
            <a:ext cx="8825659" cy="3416300"/>
          </a:xfrm>
        </p:spPr>
        <p:txBody>
          <a:bodyPr/>
          <a:lstStyle/>
          <a:p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มีความตระหนักถึงภาระหน้าที่รับผิดชอบต่อตนเอง สาขาวิชาชีพและสถาบันฯ</a:t>
            </a:r>
          </a:p>
          <a:p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เพิ่มทักษะความรู้ที่จำเป็นก่อนการทำงานจริง เมื่อสำเร็จการศึกษา</a:t>
            </a:r>
          </a:p>
          <a:p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ฝึกระเบียบวินัย ความรับผิดชอบ ต่อหน้าที่และสามารถปฏิบัติงานตามที่ได้รับมอบหมาย</a:t>
            </a:r>
          </a:p>
          <a:p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ฝึกงานร่วมกับผู้อื่น และสังคมการทำงาน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23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9580" y="1248876"/>
            <a:ext cx="4375834" cy="706964"/>
          </a:xfrm>
        </p:spPr>
        <p:txBody>
          <a:bodyPr/>
          <a:lstStyle/>
          <a:p>
            <a:r>
              <a:rPr lang="th-TH" b="1" dirty="0"/>
              <a:t>การเตรียมความพร้อมก่อนฝึกงาน</a:t>
            </a:r>
            <a:br>
              <a:rPr lang="th-TH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0263" y="2603500"/>
            <a:ext cx="8825659" cy="3752912"/>
          </a:xfrm>
        </p:spPr>
        <p:txBody>
          <a:bodyPr>
            <a:normAutofit fontScale="92500" lnSpcReduction="10000"/>
          </a:bodyPr>
          <a:lstStyle/>
          <a:p>
            <a:r>
              <a:rPr lang="th-TH" sz="22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ทำความรู้กับสถานที่ฝึกงาน</a:t>
            </a:r>
          </a:p>
          <a:p>
            <a:pPr marL="457200" lvl="1" indent="0">
              <a:buNone/>
            </a:pPr>
            <a:r>
              <a:rPr lang="th-TH" sz="22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ความรู้เบื้องต้นเกี่ยวกับสถานที่ฝึกงาน ประวัติ ลักษณะงาน การเดินทางไป-กลับ สถานที่พักอาศัยระหว่างฝึกงานและการแจ้งให้ทางบ้านทราบการฝึกงาน</a:t>
            </a:r>
          </a:p>
          <a:p>
            <a:r>
              <a:rPr lang="th-TH" sz="22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ตรวจสอบวัน เวลา และสถานที่ในการรายงานตัว การแต่งกาย</a:t>
            </a:r>
          </a:p>
          <a:p>
            <a:pPr marL="457200" lvl="1" indent="0">
              <a:buNone/>
            </a:pPr>
            <a:r>
              <a:rPr lang="th-TH" sz="22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ตรวจสอบรายละเอียดของการรายงานตัวล่วงหน้า เอกสารที่จำเป็นในการฝึกงาน ควรแต่งกายให้สุภาพและเรียบร้อย ตามเครื่องแบบของสถาบัน</a:t>
            </a:r>
          </a:p>
          <a:p>
            <a:r>
              <a:rPr lang="th-TH" sz="22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ปฏิบัติตามระเบียบ กฎระเบียบ ข้อบังคับของบริษัทหรือองค์กร</a:t>
            </a:r>
          </a:p>
          <a:p>
            <a:pPr marL="457200" lvl="1" indent="0">
              <a:buNone/>
            </a:pPr>
            <a:r>
              <a:rPr lang="th-TH" sz="22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ศึกษาหรือสอบถาม กฎระเบียบของสถานทีฝึกงานให้ชัดเจน และปฏิบัติตามอย่างเคร่งครัด</a:t>
            </a:r>
          </a:p>
          <a:p>
            <a:r>
              <a:rPr lang="th-TH" sz="22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มีความตรงต่อเวลา</a:t>
            </a:r>
          </a:p>
          <a:p>
            <a:pPr marL="457200" lvl="1" indent="0">
              <a:buNone/>
            </a:pPr>
            <a:r>
              <a:rPr lang="th-TH" sz="22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ควรเดินทางไปล่วงหน้าอย่างน้อย 15-30 นาที และไม่กลับก่อนงานเลิก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4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9580" y="1248876"/>
            <a:ext cx="4375834" cy="706964"/>
          </a:xfrm>
        </p:spPr>
        <p:txBody>
          <a:bodyPr/>
          <a:lstStyle/>
          <a:p>
            <a:r>
              <a:rPr lang="th-TH" b="1" dirty="0"/>
              <a:t>การเตรียมความพร้อมก่อนฝึกงาน</a:t>
            </a:r>
            <a:br>
              <a:rPr lang="th-TH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0263" y="2603500"/>
            <a:ext cx="8825659" cy="3752912"/>
          </a:xfrm>
        </p:spPr>
        <p:txBody>
          <a:bodyPr>
            <a:normAutofit/>
          </a:bodyPr>
          <a:lstStyle/>
          <a:p>
            <a:r>
              <a:rPr lang="th-TH" sz="20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มีความซื่อสัตย์และความตั้งใจในการฝึกงาน มีสัมมาคารวะ</a:t>
            </a:r>
          </a:p>
          <a:p>
            <a:pPr marL="457200" lvl="1" indent="0">
              <a:buNone/>
            </a:pPr>
            <a:r>
              <a:rPr lang="th-TH" sz="20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นักศึกษาต้องปฏิบัติตนให้ดี รักษาชื่อเสียงสถาบัน และมีสัมมาคาระแก่บุคลากรใน</a:t>
            </a:r>
            <a:r>
              <a:rPr lang="th-TH" sz="2000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สถานที่</a:t>
            </a:r>
            <a:r>
              <a:rPr lang="th-TH" sz="20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ฝึกงานทุกคนที่เกี่ยวข้อง</a:t>
            </a:r>
          </a:p>
          <a:p>
            <a:r>
              <a:rPr lang="th-TH" sz="20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ศึกษางานในหน้าที่และความรับผิดชอบ</a:t>
            </a:r>
          </a:p>
          <a:p>
            <a:pPr marL="457200" lvl="1" indent="0">
              <a:buNone/>
            </a:pPr>
            <a:r>
              <a:rPr lang="th-TH" sz="20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ศึกษารายละเอียดที่อธิบายหน้าที่ความรับผิดชอบ สภาพการทำงาน ลักษณะของงานที่สำคัญ </a:t>
            </a:r>
            <a:r>
              <a:rPr lang="th-TH" sz="14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(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job description)</a:t>
            </a:r>
          </a:p>
          <a:p>
            <a:r>
              <a:rPr lang="th-TH" sz="20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เตรียมความพร้อมเพื่อทำความรู้จักกับเพื่อนร่วมงานในหน้าที่</a:t>
            </a:r>
          </a:p>
          <a:p>
            <a:pPr marL="457200" lvl="1" indent="0">
              <a:buNone/>
            </a:pPr>
            <a:r>
              <a:rPr lang="th-TH" sz="20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ควรปฏิบัติตัวให้เหมาะสม มีความสุภาพ ไม่ถือตัว อ่อนน้อม ถ่อมตน</a:t>
            </a:r>
          </a:p>
          <a:p>
            <a:r>
              <a:rPr lang="th-TH" sz="20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ติดต่อผู้ดูแลการฝึกงานในสถานที่ฝึกงาน</a:t>
            </a:r>
          </a:p>
          <a:p>
            <a:pPr marL="457200" lvl="1" indent="0">
              <a:buNone/>
            </a:pPr>
            <a:r>
              <a:rPr lang="th-TH" sz="20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นักศึกษาควรทำความรู้จัก ผู้ดูแลเกี่ยวกับการฝึกงานและการประพฤติตัวให้เหมาะสม สามารถสอบถามปัญหาต่างๆได้โดยไม่ต้องลังเล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0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3565" y="991424"/>
            <a:ext cx="4002972" cy="706964"/>
          </a:xfrm>
        </p:spPr>
        <p:txBody>
          <a:bodyPr/>
          <a:lstStyle/>
          <a:p>
            <a:r>
              <a:rPr lang="th-TH" b="1" dirty="0"/>
              <a:t>การปฏิบัติตนในระหว่างฝึกงาน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2221" y="2621255"/>
            <a:ext cx="8825659" cy="341630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1. 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ตรง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ต่อเวลา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และการเคารพ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ผู้บังคับบัญชา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/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2. มีความซื่อสัตย์ต่อตนเองและผู้อื่น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ตั้งใจเรียนรู้งาน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ให้มากที่สุด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3.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แต่งกายชุดนักศึกษา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กรณีใส่</a:t>
            </a:r>
            <a:r>
              <a:rPr lang="th-TH" sz="2000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เสื้อช็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อปต้องผ่านความเห็นชอบจากบริษัทก่อน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4. การลากิจ ลาป่วย ต้อง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ปฏิบัติตามกฎระเบียบ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ข้อบังคับของ สถานที่ฝึกงาน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5. ระมัดระวังในเรื่องการวางตัวและการใช้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เครื่องมือสื่อสาร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/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6.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ไม่ควรต่อรอง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เรื่องระยะเวลาการฝึกงานหรือ เรียกร้องอภิสิทธิ์ใด ๆ จากสถานที่ฝึกงาน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7. นักศึกษา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ควรมีความเชื่อมั่น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ในตนเอง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กล้า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คิด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กล้า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แสดงออกและ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กล้า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ตัดสินใจ</a:t>
            </a:r>
            <a:r>
              <a:rPr lang="th-TH" dirty="0"/>
              <a:t/>
            </a:r>
            <a:br>
              <a:rPr lang="th-TH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30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3565" y="991424"/>
            <a:ext cx="4002972" cy="706964"/>
          </a:xfrm>
        </p:spPr>
        <p:txBody>
          <a:bodyPr/>
          <a:lstStyle/>
          <a:p>
            <a:r>
              <a:rPr lang="th-TH" b="1" dirty="0"/>
              <a:t>การปฏิบัติตนในระหว่างฝึกงาน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205" y="2665644"/>
            <a:ext cx="10395750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8. ให้ถือเสมือนว่า การฝึกงานก็คือการทำงาน และทำการ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ฝึกงานอย่างเต็มกำลัง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ความสามารถ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9. การไปฝึกงานของนักศึกษา ถือว่าไปใน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นามตัวแทนของมหาวิทยาลัยและในนามของคณะฯ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ต้องไม่กระทำการ ใด ๆ ที่จะทำให้เสื่อมเสียต่อส่วนรวม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10. ในระหว่างการฝึกงาน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หากมีปัญหา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เกี่ยวกับงานต้องการคำปรึกษาเชิงวิชาการ นักศึกษาควร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ติดต่อกลับมายังอาจารย์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ประจำสาขาวิชา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11. หากมีอุบัติเหตุเกิดขึ้นระหว่างการฝึกงานให้ติดต่อ อาจารย์ที่ปรึกษาสาขาวิชาหรือสถาบัน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12. หลีกเลี่ยงการทะเลาวิวาทกับเพื่อนร่วมงาน หรือความสัมพันธ์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ชู้สาว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กับเพื่อนร่วมงาน/บุคลากรภายในสถานที่ฝึกงาน อันก่อให้เกิดปัญหารุนแรง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13.การดูแล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ทรัพย์สิน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ของตนเอง บริษัท และควรใช้ความระมัดระวังในการใช้งานทรัพย์สินบริษัท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14.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หลีกเลี่ยงการขาดงาน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โดยไม่จำเป็น นอกจากจะทำให้เกิดภาพลบต่อนักศึกษายังรวมทั้งชื่อเสียงของสถาบันอีกด้วย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15.ควรดูแลความปลอดภัยของตนเอง หากมีเพื่อนควรเดินทางไป-กลับเป็นหมู่คณะ หลีกเลี่ยงการเดินทางโดยลำพังโดยเฉพาะนักศึกษาหญิง</a:t>
            </a:r>
            <a:r>
              <a:rPr lang="th-TH" dirty="0"/>
              <a:t/>
            </a:r>
            <a:br>
              <a:rPr lang="th-TH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6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7032" y="1195609"/>
            <a:ext cx="4295935" cy="706964"/>
          </a:xfrm>
        </p:spPr>
        <p:txBody>
          <a:bodyPr/>
          <a:lstStyle/>
          <a:p>
            <a:r>
              <a:rPr lang="th-TH" b="1" dirty="0"/>
              <a:t>กำหนดระยะเวลาในการฝึกงาน</a:t>
            </a:r>
            <a:br>
              <a:rPr lang="th-TH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10057543" cy="39215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2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ห้ามหยุดการปฏิบัติฝึกงานเอง โดยไม่แจ้งสาขาวิชา หรือขาดความรับผิดชอบต่องานที่ได้รับมอบหมายและไม่สามารถอ้างเหตุว่าฝึกงานครบกำหนดแล้ว เนื่องจากเป็นการกำหนดจำนวนชั่วโมงขั้นต่ำ ในกรณีนี้นักศึกษาควรแจ้งอาจารย์ที่ปรึกษาฝึกงานตามสาขาวิชาของตนเอง</a:t>
            </a:r>
            <a:br>
              <a:rPr lang="th-TH" sz="22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 </a:t>
            </a:r>
          </a:p>
          <a:p>
            <a:r>
              <a:rPr lang="th-TH" sz="22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เอกสารประกอบการฝึกงาน</a:t>
            </a:r>
          </a:p>
          <a:p>
            <a:pPr marL="0" indent="0">
              <a:buNone/>
            </a:pPr>
            <a:r>
              <a:rPr lang="th-TH" sz="22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จดหมาย</a:t>
            </a:r>
            <a:r>
              <a:rPr lang="th-TH" sz="2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ยืนยันการฝึกงานและส่งตัวนักศึกษาเข้าฝึกงาน 1 ฉบับ</a:t>
            </a:r>
          </a:p>
          <a:p>
            <a:pPr marL="0" indent="0">
              <a:buNone/>
            </a:pPr>
            <a:r>
              <a:rPr lang="th-TH" sz="22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จดหมาย</a:t>
            </a:r>
            <a:r>
              <a:rPr lang="th-TH" sz="2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ตอบรับให้เข้าฝึกงาน 1 ฉบับ</a:t>
            </a:r>
          </a:p>
          <a:p>
            <a:pPr marL="0" indent="0">
              <a:buNone/>
            </a:pPr>
            <a:r>
              <a:rPr lang="th-TH" sz="22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กรมธรรม์</a:t>
            </a:r>
            <a:r>
              <a:rPr lang="th-TH" sz="2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ประกันภัยอุบัติเหตุ 1 ฉบับ</a:t>
            </a:r>
          </a:p>
          <a:p>
            <a:pPr marL="0" indent="0">
              <a:buNone/>
            </a:pPr>
            <a:r>
              <a:rPr lang="th-TH" sz="22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สมุด</a:t>
            </a:r>
            <a:r>
              <a:rPr lang="th-TH" sz="2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บันทึกการฝึกงาน 1 ฉบับ</a:t>
            </a:r>
          </a:p>
          <a:p>
            <a:pPr marL="0" indent="0">
              <a:buNone/>
            </a:pPr>
            <a:r>
              <a:rPr lang="th-TH" sz="22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ใบ</a:t>
            </a:r>
            <a:r>
              <a:rPr lang="th-TH" sz="2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ประเมินผลการฝึกงาน 1 ฉบับ (ยื่นให้แก่ผู้ดูแลการฝึกงาน วันรายงานตัว)</a:t>
            </a:r>
          </a:p>
          <a:p>
            <a:pPr marL="0" indent="0">
              <a:buNone/>
            </a:pPr>
            <a:r>
              <a:rPr lang="th-TH" sz="22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สมุด</a:t>
            </a:r>
            <a:r>
              <a:rPr lang="th-TH" sz="2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บันทึกลงเวลาปฏิบัติงาน 1ฉบับ (สถานที่ฝึกงาน)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16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051" y="964790"/>
            <a:ext cx="8761413" cy="706964"/>
          </a:xfrm>
        </p:spPr>
        <p:txBody>
          <a:bodyPr/>
          <a:lstStyle/>
          <a:p>
            <a:r>
              <a:rPr lang="th-TH" b="1" dirty="0" smtClean="0"/>
              <a:t>การเข้าเยี่ยมนักศึกษาฝึกงาน - การเข้าพบพี่เลี้ยงหรือผู้ดูแล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9915510" cy="3939343"/>
          </a:xfrm>
        </p:spPr>
        <p:txBody>
          <a:bodyPr>
            <a:normAutofit/>
          </a:bodyPr>
          <a:lstStyle/>
          <a:p>
            <a:r>
              <a:rPr lang="th-TH" sz="20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การนิเทศฝึกงานนักศึกษา</a:t>
            </a:r>
          </a:p>
          <a:p>
            <a:pPr marL="0" indent="0">
              <a:buNone/>
            </a:pP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	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ภายหลัง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จากที่นักศึกษาได้เข้าสู่สถานที่ฝึกงานและได้รับการยืนยันเรียบร้อยแล้ว คณะอาจารย์ผู้รับผิดชอบฝึกงานนักศึกษาจะทำ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	ออก	นิเทศ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ตามสถานที่ฝึกงานของนักศึกษา โดยจะแจ้งให้ทราบล่วงหน้า เพื่อการเตรียมพร้อมของบุคลากรและผู้ดูแลการฝึกงาน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รวมทั้งตัว	นักศึกษา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เอง เพื่อประเมิน ลักษณะของสถานที่ฝึกงานและความเหมาะสมในการฝึกงานตามที่นักศึกษาได้รับมอบหมาย 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พร้อมรวบรวม	ข้อมูล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การประเมินความพึงพอใจต่อการปฏิบัติงานของนักศึกษา/ผู้ปฏิบัติงาน</a:t>
            </a:r>
            <a:b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</a:b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 </a:t>
            </a:r>
          </a:p>
          <a:p>
            <a:r>
              <a:rPr lang="th-TH" sz="20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การประเมินผลการฝึกงาน</a:t>
            </a:r>
          </a:p>
          <a:p>
            <a:pPr marL="0" indent="0">
              <a:buNone/>
            </a:pP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	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จะ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มีการประเมินผล โดยหัวหน้าหน่วยงานของสถานประกอบการ ที่รับนักศึกษาเข้าฝึกงานตาม แบบประเมินผลการฝึกงาน 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สำหรับ	สถานที่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ฝึกงาน (อยู่ท้ายเล่มของสมุดบันทึกการฝึกงาน) เมื่อสิ้นสุดระยะเวลาการฝึกงานครบถ้วนทุกขั้นตอน ซึ่งผลการประเมิน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จะ	ปรากฏ	เป็น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เกรด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G (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ดี)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P (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พอใช้) หรือ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U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(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ตก) ซึ่งนักศึกษาที่ผ่านการฝึกงานจะต้องได้รับการประเมินผลเป็น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G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หรือ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P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จึงจะ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ถือ	ว่า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สอบผ่าน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	ฝึกงาน</a:t>
            </a:r>
            <a:endParaRPr lang="th-TH" sz="20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72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83875" y="1122571"/>
            <a:ext cx="5028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 Helvetica neue"/>
                <a:cs typeface="+mj-cs"/>
              </a:rPr>
              <a:t>หลัก </a:t>
            </a:r>
            <a:r>
              <a:rPr lang="th-TH" sz="3200" b="1" dirty="0" smtClean="0">
                <a:solidFill>
                  <a:schemeClr val="bg1"/>
                </a:solidFill>
                <a:latin typeface=" Helvetica neue"/>
                <a:cs typeface="+mj-cs"/>
              </a:rPr>
              <a:t>8 ประการ </a:t>
            </a:r>
            <a:r>
              <a:rPr lang="th-TH" sz="3200" b="1" dirty="0">
                <a:solidFill>
                  <a:schemeClr val="bg1"/>
                </a:solidFill>
                <a:latin typeface=" Helvetica neue"/>
                <a:cs typeface="+mj-cs"/>
              </a:rPr>
              <a:t>นักศึกษา</a:t>
            </a:r>
            <a:r>
              <a:rPr lang="th-TH" sz="3200" b="1" dirty="0" smtClean="0">
                <a:solidFill>
                  <a:schemeClr val="bg1"/>
                </a:solidFill>
                <a:latin typeface=" Helvetica neue"/>
                <a:cs typeface="+mj-cs"/>
              </a:rPr>
              <a:t>ฝึกงาน</a:t>
            </a:r>
            <a:r>
              <a:rPr lang="th-TH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Helvetica neue"/>
                <a:cs typeface="+mj-cs"/>
              </a:rPr>
              <a:t>ยุคใหม่</a:t>
            </a:r>
            <a:r>
              <a:rPr lang="th-TH" sz="3200" b="1" dirty="0" smtClean="0">
                <a:solidFill>
                  <a:schemeClr val="bg1"/>
                </a:solidFill>
                <a:latin typeface=" Helvetica neue"/>
                <a:cs typeface="+mj-cs"/>
              </a:rPr>
              <a:t>ควร</a:t>
            </a:r>
            <a:r>
              <a:rPr lang="th-TH" sz="3200" b="1" dirty="0">
                <a:solidFill>
                  <a:schemeClr val="bg1"/>
                </a:solidFill>
                <a:latin typeface=" Helvetica neue"/>
                <a:cs typeface="+mj-cs"/>
              </a:rPr>
              <a:t>รู้</a:t>
            </a:r>
            <a:endParaRPr lang="th-TH" sz="3200" b="1" i="0" dirty="0">
              <a:solidFill>
                <a:schemeClr val="bg1"/>
              </a:solidFill>
              <a:effectLst/>
              <a:latin typeface=" Helvetica neue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67161" y="2621104"/>
            <a:ext cx="1012054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+mj-cs"/>
              </a:rPr>
              <a:t>ศึกษาข้อมูลเกี่ยวกับบริษัทให้มากขึ้น</a:t>
            </a:r>
            <a:endParaRPr lang="th-TH" sz="2000" dirty="0">
              <a:solidFill>
                <a:schemeClr val="accent6">
                  <a:lumMod val="75000"/>
                </a:schemeClr>
              </a:solidFill>
              <a:latin typeface="Helvetica Neue"/>
              <a:cs typeface="+mj-cs"/>
            </a:endParaRPr>
          </a:p>
          <a:p>
            <a:r>
              <a:rPr lang="th-TH" sz="2000" dirty="0">
                <a:solidFill>
                  <a:schemeClr val="accent6">
                    <a:lumMod val="75000"/>
                  </a:schemeClr>
                </a:solidFill>
                <a:latin typeface="Helvetica Neue"/>
                <a:cs typeface="+mj-cs"/>
              </a:rPr>
              <a:t>          </a:t>
            </a:r>
            <a:r>
              <a:rPr lang="th-TH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 Neue"/>
                <a:cs typeface="+mj-cs"/>
              </a:rPr>
              <a:t>หาโอกาสเข้าร่วมทุกๆ กิจกรรมของบริษัท เพื่อเพิ่มพูนความรู้ของคุณ ในขณะเดียวกันก็ช่วยสร้างสัมพันธภาพกับผู้คนได้</a:t>
            </a:r>
            <a:r>
              <a:rPr lang="th-TH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elvetica Neue"/>
                <a:cs typeface="+mj-cs"/>
              </a:rPr>
              <a:t>ด้วย</a:t>
            </a:r>
          </a:p>
          <a:p>
            <a:endParaRPr lang="th-TH" sz="2000" dirty="0" smtClean="0">
              <a:solidFill>
                <a:schemeClr val="accent6">
                  <a:lumMod val="75000"/>
                </a:schemeClr>
              </a:solidFill>
              <a:latin typeface="Helvetica Neue"/>
              <a:cs typeface="+mj-cs"/>
            </a:endParaRPr>
          </a:p>
          <a:p>
            <a:r>
              <a:rPr lang="th-TH" sz="20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เปิดรับสิ่งต่างๆ </a:t>
            </a:r>
            <a:r>
              <a:rPr lang="th-TH" sz="20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ให้มาก</a:t>
            </a:r>
            <a:r>
              <a:rPr lang="th-TH" sz="20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ที่สุด</a:t>
            </a:r>
            <a:endParaRPr lang="th-TH" sz="20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20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          </a:t>
            </a:r>
            <a:r>
              <a:rPr lang="th-TH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ยิ่งคุณเปิดรับความคิดเห็นใหม่ๆ หรือพบปะพูดคุยกับคนในแผนกอื่นๆ มากขึ้นเท่าไรคุณยิ่งเรียนรู้มากขึ้น</a:t>
            </a:r>
            <a:r>
              <a:rPr lang="th-TH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เท่านั้น</a:t>
            </a:r>
          </a:p>
          <a:p>
            <a:endParaRPr lang="th-TH" sz="20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20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อย่ากลัวการถามคำถาม</a:t>
            </a:r>
            <a:endParaRPr lang="th-TH" sz="20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20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          </a:t>
            </a:r>
            <a:r>
              <a:rPr lang="th-TH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การที่คุณเป็นนักศึกษาฝึกงาน ย่อมไม่ได้ถูกคาดหวังว่าต้องรู้ทุกเรื่องอยู่แล้ว ดังนั้น อย่ากลัวที่จะถามคำถามเมื่อคุณต้องพบกับงานที่ไม่</a:t>
            </a:r>
            <a:r>
              <a:rPr lang="th-TH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คุ้นเคย</a:t>
            </a:r>
          </a:p>
          <a:p>
            <a:endParaRPr lang="th-TH" sz="2000" dirty="0">
              <a:solidFill>
                <a:schemeClr val="accent1">
                  <a:lumMod val="60000"/>
                  <a:lumOff val="40000"/>
                </a:schemeClr>
              </a:solidFill>
              <a:cs typeface="+mj-cs"/>
            </a:endParaRPr>
          </a:p>
          <a:p>
            <a:r>
              <a:rPr lang="th-TH" sz="20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คิดนอกกรอบ</a:t>
            </a:r>
            <a:endParaRPr lang="th-TH" sz="20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20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         </a:t>
            </a:r>
            <a:r>
              <a:rPr lang="th-TH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 นายจ้างชอบคนที่หาทางแก้ปัญหาด้วยการ “คิดนอกกรอบ” คุณอาจเสนอความคิดใหม่ๆ ร่วมกับหัวหน้างานของคุณ เพื่อที่จะ</a:t>
            </a:r>
            <a:r>
              <a:rPr lang="th-TH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ประสบ</a:t>
            </a:r>
            <a:endParaRPr lang="en-US" sz="2000" dirty="0" smtClean="0">
              <a:solidFill>
                <a:schemeClr val="accent1">
                  <a:lumMod val="60000"/>
                  <a:lumOff val="40000"/>
                </a:schemeClr>
              </a:solidFill>
              <a:cs typeface="+mj-cs"/>
            </a:endParaRP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      </a:t>
            </a:r>
            <a:r>
              <a:rPr lang="th-TH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ความสำเร็จ</a:t>
            </a:r>
            <a:r>
              <a:rPr lang="th-TH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ร่วมกัน ระวังไว้เสมอว่าอย่าทำสิ่งใดๆ ล้ำเส้นหัวหน้างานของคุณ</a:t>
            </a:r>
          </a:p>
          <a:p>
            <a:endParaRPr lang="th-TH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Helvetica Neue"/>
            </a:endParaRPr>
          </a:p>
          <a:p>
            <a:endParaRPr lang="th-TH" dirty="0" smtClean="0">
              <a:solidFill>
                <a:schemeClr val="accent1">
                  <a:lumMod val="60000"/>
                  <a:lumOff val="40000"/>
                </a:schemeClr>
              </a:solidFill>
              <a:latin typeface="Helvetica Neue"/>
            </a:endParaRPr>
          </a:p>
          <a:p>
            <a:endParaRPr lang="th-TH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Helvetica Neue"/>
            </a:endParaRPr>
          </a:p>
          <a:p>
            <a:endParaRPr lang="th-TH" dirty="0" smtClean="0">
              <a:solidFill>
                <a:schemeClr val="accent1">
                  <a:lumMod val="60000"/>
                  <a:lumOff val="40000"/>
                </a:schemeClr>
              </a:solidFill>
              <a:latin typeface="Helvetica Neue"/>
            </a:endParaRPr>
          </a:p>
          <a:p>
            <a:endParaRPr lang="th-TH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Helvetica Neue"/>
            </a:endParaRPr>
          </a:p>
          <a:p>
            <a:endParaRPr lang="th-TH" dirty="0" smtClean="0">
              <a:solidFill>
                <a:schemeClr val="accent1">
                  <a:lumMod val="60000"/>
                  <a:lumOff val="40000"/>
                </a:schemeClr>
              </a:solidFill>
              <a:latin typeface="Helvetica Neue"/>
            </a:endParaRPr>
          </a:p>
          <a:p>
            <a:endParaRPr lang="th-TH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Helvetica Neue"/>
            </a:endParaRPr>
          </a:p>
          <a:p>
            <a:endParaRPr lang="th-TH" dirty="0" smtClean="0">
              <a:solidFill>
                <a:schemeClr val="accent1">
                  <a:lumMod val="60000"/>
                  <a:lumOff val="40000"/>
                </a:schemeClr>
              </a:solidFill>
              <a:latin typeface="Helvetica Neue"/>
            </a:endParaRPr>
          </a:p>
          <a:p>
            <a:endParaRPr lang="th-TH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Helvetica Neue"/>
            </a:endParaRPr>
          </a:p>
          <a:p>
            <a:endParaRPr lang="th-TH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7049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83876" y="1122571"/>
            <a:ext cx="50289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 Helvetica neue"/>
                <a:cs typeface="+mj-cs"/>
              </a:rPr>
              <a:t>หลัก </a:t>
            </a:r>
            <a:r>
              <a:rPr lang="th-TH" sz="3200" b="1" dirty="0" smtClean="0">
                <a:solidFill>
                  <a:schemeClr val="bg1"/>
                </a:solidFill>
                <a:latin typeface=" Helvetica neue"/>
                <a:cs typeface="+mj-cs"/>
              </a:rPr>
              <a:t>8 ประการ </a:t>
            </a:r>
            <a:r>
              <a:rPr lang="th-TH" sz="3200" b="1" dirty="0">
                <a:solidFill>
                  <a:schemeClr val="bg1"/>
                </a:solidFill>
                <a:latin typeface=" Helvetica neue"/>
                <a:cs typeface="+mj-cs"/>
              </a:rPr>
              <a:t>นักศึกษา</a:t>
            </a:r>
            <a:r>
              <a:rPr lang="th-TH" sz="3200" b="1" dirty="0" smtClean="0">
                <a:solidFill>
                  <a:schemeClr val="bg1"/>
                </a:solidFill>
                <a:latin typeface=" Helvetica neue"/>
                <a:cs typeface="+mj-cs"/>
              </a:rPr>
              <a:t>ฝึกงาน</a:t>
            </a:r>
            <a:r>
              <a:rPr lang="th-TH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Helvetica neue"/>
                <a:cs typeface="+mj-cs"/>
              </a:rPr>
              <a:t>ยุคใหม่</a:t>
            </a:r>
            <a:r>
              <a:rPr lang="th-TH" sz="3200" b="1" dirty="0" smtClean="0">
                <a:solidFill>
                  <a:schemeClr val="bg1"/>
                </a:solidFill>
                <a:latin typeface=" Helvetica neue"/>
                <a:cs typeface="+mj-cs"/>
              </a:rPr>
              <a:t>ควร</a:t>
            </a:r>
            <a:r>
              <a:rPr lang="th-TH" sz="3200" b="1" dirty="0">
                <a:solidFill>
                  <a:schemeClr val="bg1"/>
                </a:solidFill>
                <a:latin typeface=" Helvetica neue"/>
                <a:cs typeface="+mj-cs"/>
              </a:rPr>
              <a:t>รู้</a:t>
            </a:r>
            <a:endParaRPr lang="th-TH" sz="3200" b="1" i="0" dirty="0">
              <a:solidFill>
                <a:schemeClr val="bg1"/>
              </a:solidFill>
              <a:effectLst/>
              <a:latin typeface=" Helvetica neue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22773" y="2496817"/>
            <a:ext cx="10120544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9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หาที่ปรึกษาสักคน</a:t>
            </a:r>
            <a:endParaRPr lang="th-TH" sz="19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19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          </a:t>
            </a:r>
            <a:r>
              <a:rPr lang="th-TH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ที่ปรึกษาที่คุณจะมองหา ควรเป็นผู้ที่มีตำแหน่งที่สูงกว่า ที่จะสามารถให้คำแนะนำต่างๆ ที่คุณต้องการทราบได้ และยังเป็นเกราะกำบังคุณจาก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ความ</a:t>
            </a:r>
            <a:r>
              <a:rPr lang="en-US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   </a:t>
            </a:r>
          </a:p>
          <a:p>
            <a:r>
              <a:rPr lang="en-US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 </a:t>
            </a:r>
            <a:r>
              <a:rPr lang="en-US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     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ขัดแย้ง</a:t>
            </a:r>
            <a:r>
              <a:rPr lang="th-TH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ต่างๆ ภายในบริษัทได้ด้วย หัวหน้างานของคุณก็สามารถเป็นที่ปรึกษาได้ แต่คุณก็สามารถมองหาคนอื่นได้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ด้วย</a:t>
            </a:r>
          </a:p>
          <a:p>
            <a:endParaRPr lang="th-TH" sz="19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19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ตี</a:t>
            </a:r>
            <a:r>
              <a:rPr lang="th-TH" sz="19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สนิท</a:t>
            </a:r>
            <a:endParaRPr lang="th-TH" sz="19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19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          </a:t>
            </a:r>
            <a:r>
              <a:rPr lang="th-TH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ผูกมิตร และสร้างความสนิทสนมกับหัวหน้างาน และผู้จัดการแผนกอื่นๆ ให้มากๆ คุณจะสามารถใช้ประโยชน์จากความสนิทสนมนี้ ได้สำหรับ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การ</a:t>
            </a:r>
            <a:endParaRPr lang="en-US" sz="1900" dirty="0" smtClean="0">
              <a:solidFill>
                <a:schemeClr val="accent1">
                  <a:lumMod val="60000"/>
                  <a:lumOff val="40000"/>
                </a:schemeClr>
              </a:solidFill>
              <a:cs typeface="+mj-cs"/>
            </a:endParaRPr>
          </a:p>
          <a:p>
            <a:r>
              <a:rPr lang="en-US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 </a:t>
            </a:r>
            <a:r>
              <a:rPr lang="en-US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     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ฝึกงาน</a:t>
            </a:r>
            <a:r>
              <a:rPr lang="th-TH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ครั้งต่อไป หรือพวกเขาอาจให้คำแนะนำในการหางานแก่คุณได้จากประสบการณ์การทำงานของพวก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เขา</a:t>
            </a:r>
          </a:p>
          <a:p>
            <a:endParaRPr lang="th-TH" sz="19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19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สร้างความสำเร็จให้เป็นรูปธรรม</a:t>
            </a:r>
            <a:endParaRPr lang="th-TH" sz="19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19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          </a:t>
            </a:r>
            <a:r>
              <a:rPr lang="th-TH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เมื่อการฝึกงานเสร็จสิ้นลง คุณควรนำรายละเอียดการฝึกงานไปใส่ไว้</a:t>
            </a:r>
            <a:r>
              <a:rPr lang="th-TH" sz="19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ในเรซูเม่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ด้วย </a:t>
            </a:r>
            <a:r>
              <a:rPr lang="th-TH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และเพื่อป้องกันการลืมว่าคุณได้ทำอะไรบ้างในระหว่างการฝึกงาน </a:t>
            </a:r>
            <a:endParaRPr lang="en-US" sz="1900" dirty="0" smtClean="0">
              <a:solidFill>
                <a:schemeClr val="accent1">
                  <a:lumMod val="60000"/>
                  <a:lumOff val="40000"/>
                </a:schemeClr>
              </a:solidFill>
              <a:cs typeface="+mj-cs"/>
            </a:endParaRPr>
          </a:p>
          <a:p>
            <a:r>
              <a:rPr lang="en-US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 </a:t>
            </a:r>
            <a:r>
              <a:rPr lang="en-US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     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การ</a:t>
            </a:r>
            <a:r>
              <a:rPr lang="th-TH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จดบันทึกประจำวันจะช่วยเตือนความจำคุณได้ดี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ทีเดียว</a:t>
            </a:r>
          </a:p>
          <a:p>
            <a:endParaRPr lang="th-TH" sz="1900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th-TH" sz="19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สนุกกับชีวิต</a:t>
            </a:r>
            <a:endParaRPr lang="th-TH" sz="1900" dirty="0">
              <a:solidFill>
                <a:schemeClr val="accent1">
                  <a:lumMod val="60000"/>
                  <a:lumOff val="40000"/>
                </a:schemeClr>
              </a:solidFill>
              <a:cs typeface="+mj-cs"/>
            </a:endParaRPr>
          </a:p>
          <a:p>
            <a:r>
              <a:rPr lang="th-TH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          การฝึกงานเป็นประสบการณ์ที่ดีที่สุด</a:t>
            </a:r>
            <a:r>
              <a:rPr lang="th-TH" sz="19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ครั้งหนึ่ง</a:t>
            </a:r>
            <a:r>
              <a:rPr lang="th-TH" sz="1900" dirty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ในชีวิต</a:t>
            </a:r>
          </a:p>
          <a:p>
            <a:endParaRPr lang="th-TH" dirty="0">
              <a:solidFill>
                <a:srgbClr val="000000"/>
              </a:solidFill>
              <a:effectLst/>
              <a:latin typeface="Helvetica Neue"/>
            </a:endParaRPr>
          </a:p>
          <a:p>
            <a:endParaRPr lang="th-TH" dirty="0" smtClean="0">
              <a:solidFill>
                <a:srgbClr val="000000"/>
              </a:solidFill>
              <a:latin typeface="Helvetica Neue"/>
            </a:endParaRPr>
          </a:p>
          <a:p>
            <a:endParaRPr lang="th-TH" dirty="0">
              <a:solidFill>
                <a:srgbClr val="000000"/>
              </a:solidFill>
              <a:effectLst/>
              <a:latin typeface="Helvetica Neue"/>
            </a:endParaRPr>
          </a:p>
          <a:p>
            <a:endParaRPr lang="th-TH" dirty="0" smtClean="0">
              <a:solidFill>
                <a:srgbClr val="000000"/>
              </a:solidFill>
              <a:latin typeface="Helvetica Neue"/>
            </a:endParaRPr>
          </a:p>
          <a:p>
            <a:endParaRPr lang="th-TH" dirty="0">
              <a:solidFill>
                <a:srgbClr val="000000"/>
              </a:solidFill>
              <a:effectLst/>
              <a:latin typeface="Helvetica Neue"/>
            </a:endParaRPr>
          </a:p>
          <a:p>
            <a:endParaRPr lang="th-TH" dirty="0" smtClean="0">
              <a:solidFill>
                <a:srgbClr val="000000"/>
              </a:solidFill>
              <a:latin typeface="Helvetica Neue"/>
            </a:endParaRPr>
          </a:p>
          <a:p>
            <a:endParaRPr lang="th-TH" dirty="0">
              <a:solidFill>
                <a:srgbClr val="000000"/>
              </a:solidFill>
              <a:effectLst/>
              <a:latin typeface="Helvetica Neue"/>
            </a:endParaRPr>
          </a:p>
          <a:p>
            <a:endParaRPr lang="th-TH" dirty="0" smtClean="0">
              <a:solidFill>
                <a:srgbClr val="000000"/>
              </a:solidFill>
              <a:latin typeface="Helvetica Neue"/>
            </a:endParaRPr>
          </a:p>
          <a:p>
            <a:endParaRPr lang="th-TH" dirty="0">
              <a:solidFill>
                <a:srgbClr val="000000"/>
              </a:solidFill>
              <a:effectLst/>
              <a:latin typeface="Helvetica Neue"/>
            </a:endParaRPr>
          </a:p>
          <a:p>
            <a:endParaRPr lang="th-TH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5337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4485" y="982546"/>
            <a:ext cx="3745520" cy="706964"/>
          </a:xfrm>
        </p:spPr>
        <p:txBody>
          <a:bodyPr/>
          <a:lstStyle/>
          <a:p>
            <a:r>
              <a:rPr lang="th-TH" b="1" dirty="0"/>
              <a:t>ขั้นตอนการ</a:t>
            </a:r>
            <a:r>
              <a:rPr lang="th-TH" b="1" i="1" dirty="0">
                <a:solidFill>
                  <a:srgbClr val="FFFF00"/>
                </a:solidFill>
              </a:rPr>
              <a:t>เตรียมตัว</a:t>
            </a:r>
            <a:r>
              <a:rPr lang="th-TH" b="1" dirty="0"/>
              <a:t>ฝึกงาน</a:t>
            </a:r>
            <a:endParaRPr lang="en-US" b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164485" y="2284150"/>
            <a:ext cx="4172505" cy="451147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6348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haiSansNeue-Regular"/>
              </a:rPr>
              <a:t> </a:t>
            </a:r>
            <a:endParaRPr lang="th-TH" sz="4000" dirty="0">
              <a:solidFill>
                <a:schemeClr val="accent6">
                  <a:lumMod val="50000"/>
                </a:schemeClr>
              </a:solidFill>
              <a:latin typeface="ThaiSansNeue-Regular"/>
            </a:endParaRPr>
          </a:p>
          <a:p>
            <a:pPr marL="0" lvl="0" indent="0"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th-TH" sz="3600" b="1" dirty="0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สร้าง</a:t>
            </a:r>
            <a:r>
              <a:rPr lang="th-TH" sz="3600" b="1" dirty="0" err="1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เรซูเม่</a:t>
            </a:r>
            <a:r>
              <a:rPr lang="th-TH" sz="3600" b="1" dirty="0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 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/ </a:t>
            </a:r>
            <a:r>
              <a:rPr lang="th-TH" sz="3600" b="1" dirty="0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ประวัติย่อ </a:t>
            </a:r>
            <a:endParaRPr lang="th-TH" sz="3600" b="1" dirty="0" smtClean="0">
              <a:solidFill>
                <a:schemeClr val="accent6">
                  <a:lumMod val="75000"/>
                </a:schemeClr>
              </a:solidFill>
              <a:latin typeface="ThaiSansNeue-Regular"/>
              <a:cs typeface="+mj-cs"/>
            </a:endParaRPr>
          </a:p>
          <a:p>
            <a:pPr marL="0" lvl="0" indent="0"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th-TH" sz="2400" b="1" dirty="0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(</a:t>
            </a:r>
            <a:r>
              <a:rPr lang="th-TH" sz="2400" b="1" dirty="0" smtClean="0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เพื่อ</a:t>
            </a:r>
            <a:r>
              <a:rPr lang="th-TH" sz="2400" b="1" dirty="0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ยื่นต่อองค์กรหรือสถาน</a:t>
            </a:r>
            <a:r>
              <a:rPr lang="th-TH" sz="2400" b="1" dirty="0" smtClean="0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ประกอบการ)</a:t>
            </a:r>
          </a:p>
          <a:p>
            <a:pPr marL="0" lvl="0" indent="0"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haiSansNeue-Regular"/>
                <a:cs typeface="+mj-cs"/>
              </a:rPr>
              <a:t>week3</a:t>
            </a:r>
            <a:endParaRPr lang="th-TH" sz="900" dirty="0">
              <a:solidFill>
                <a:schemeClr val="accent6">
                  <a:lumMod val="75000"/>
                </a:schemeClr>
              </a:solidFill>
              <a:latin typeface="ThaiSansNeue-Regular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th-TH" sz="3600" b="1" i="0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haiSansNeue-Regular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h-TH" sz="3600" b="1" i="0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haiSansNeue-Regular"/>
                <a:cs typeface="+mj-cs"/>
              </a:rPr>
              <a:t>หาสถานที่ฝึกงาน</a:t>
            </a:r>
          </a:p>
          <a:p>
            <a:pPr marL="0" indent="0"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haiSansNeue-Regular"/>
              </a:rPr>
              <a:t>Week4 – week 5</a:t>
            </a:r>
          </a:p>
          <a:p>
            <a:pPr marL="0" indent="0"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th-TH" sz="3600" b="0" i="0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haiSansNeue-Regular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h-TH" sz="3600" b="0" i="0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haiSansNeue-Regular"/>
                <a:cs typeface="+mj-cs"/>
              </a:rPr>
              <a:t> </a:t>
            </a:r>
            <a:r>
              <a:rPr kumimoji="0" lang="th-TH" sz="3600" b="1" i="0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haiSansNeue-Regular"/>
                <a:cs typeface="+mj-cs"/>
              </a:rPr>
              <a:t>ฝึกการตอบสัมภาษณ์งาน</a:t>
            </a:r>
            <a:endParaRPr kumimoji="0" lang="en-US" sz="3600" b="1" i="0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haiSans Neue"/>
              <a:cs typeface="+mj-cs"/>
            </a:endParaRPr>
          </a:p>
          <a:p>
            <a:pPr marL="0" indent="0"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haiSansNeue-Regular"/>
              </a:rPr>
              <a:t>week6</a:t>
            </a:r>
            <a:endParaRPr lang="th-TH" sz="900" dirty="0">
              <a:solidFill>
                <a:schemeClr val="accent6">
                  <a:lumMod val="75000"/>
                </a:schemeClr>
              </a:solidFill>
              <a:latin typeface="ThaiSansNeue-Regular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4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3262" y="1071323"/>
            <a:ext cx="3585722" cy="706964"/>
          </a:xfrm>
        </p:spPr>
        <p:txBody>
          <a:bodyPr/>
          <a:lstStyle/>
          <a:p>
            <a:r>
              <a:rPr lang="en-US" b="1" dirty="0"/>
              <a:t>Resume Design</a:t>
            </a:r>
            <a:br>
              <a:rPr lang="en-US" b="1" dirty="0"/>
            </a:br>
            <a:endParaRPr lang="en-US" dirty="0"/>
          </a:p>
        </p:txBody>
      </p:sp>
      <p:pic>
        <p:nvPicPr>
          <p:cNvPr id="1026" name="Picture 2" descr="ผลการค้นหารูปภาพสำหรับ resume desig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6" t="9464" r="25805" b="6201"/>
          <a:stretch/>
        </p:blipFill>
        <p:spPr bwMode="auto">
          <a:xfrm>
            <a:off x="1757778" y="2317072"/>
            <a:ext cx="3151573" cy="44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รูปภาพที่เกี่ยวข้อง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7" t="9448" r="18125" b="8986"/>
          <a:stretch/>
        </p:blipFill>
        <p:spPr bwMode="auto">
          <a:xfrm>
            <a:off x="6587230" y="2379216"/>
            <a:ext cx="3386863" cy="436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0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202" y="955912"/>
            <a:ext cx="3816541" cy="706964"/>
          </a:xfrm>
        </p:spPr>
        <p:txBody>
          <a:bodyPr/>
          <a:lstStyle/>
          <a:p>
            <a:r>
              <a:rPr lang="en-US" b="1" dirty="0"/>
              <a:t>Resume Design</a:t>
            </a:r>
            <a:endParaRPr lang="en-US" dirty="0"/>
          </a:p>
        </p:txBody>
      </p:sp>
      <p:pic>
        <p:nvPicPr>
          <p:cNvPr id="2052" name="Picture 4" descr="รูปภาพที่เกี่ยวข้อ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434" y="2830682"/>
            <a:ext cx="5172263" cy="343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6657" y="2830682"/>
            <a:ext cx="206849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ทำไมต้องทำ</a:t>
            </a:r>
            <a:r>
              <a:rPr lang="th-TH" sz="2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?</a:t>
            </a:r>
            <a:endParaRPr lang="th-TH" sz="2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endParaRPr lang="th-TH" sz="20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เพื่อแนะนำตัว</a:t>
            </a:r>
          </a:p>
          <a:p>
            <a:endParaRPr lang="th-TH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บ่งบอกถึงความใส่ใจ</a:t>
            </a:r>
          </a:p>
          <a:p>
            <a:endParaRPr lang="th-TH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ทำให้เห็นถึงที่มาที่ไป</a:t>
            </a:r>
          </a:p>
          <a:p>
            <a:endParaRPr lang="th-TH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ทำให้น่ารู้จักและจดจำ</a:t>
            </a:r>
          </a:p>
          <a:p>
            <a:endParaRPr lang="th-TH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เป็นมาตรฐานที่ควรทำ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1856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8054" y="947036"/>
            <a:ext cx="4473488" cy="706964"/>
          </a:xfrm>
        </p:spPr>
        <p:txBody>
          <a:bodyPr/>
          <a:lstStyle/>
          <a:p>
            <a:r>
              <a:rPr lang="th-TH" sz="3200" dirty="0">
                <a:latin typeface="Segoe UI" panose="020B0502040204020203" pitchFamily="34" charset="0"/>
                <a:cs typeface="Tahoma" panose="020B0604030504040204" pitchFamily="34" charset="0"/>
              </a:rPr>
              <a:t>องค์ประกอบของ 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Resume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6592" y="2603500"/>
            <a:ext cx="8825659" cy="3416300"/>
          </a:xfrm>
        </p:spPr>
        <p:txBody>
          <a:bodyPr/>
          <a:lstStyle/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Name &amp; contact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info: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ข้อมูลเพื่อให้นายจ้าง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หรือบริษัทต่างๆสามารถติดต่อ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เราได้</a:t>
            </a:r>
          </a:p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Education: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ประวัติ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การศึกษาจำเป็นมากในการยื่นฝึกงาน เพราะช่วยให้บริษัทสามารถพิจารณาความสามารถเราได้</a:t>
            </a:r>
            <a:endParaRPr lang="th-TH" sz="20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Experiences: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ประวัติการ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ทำงาน (ประสบการณ์ในรั้วมหาวิทยาลัย)</a:t>
            </a:r>
            <a:endParaRPr lang="th-TH" sz="20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Personal: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ความสนใจส่วนตัวหรือความสำเร็จ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อื่นๆ </a:t>
            </a:r>
            <a:r>
              <a:rPr lang="th-TH" sz="14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( 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highlight</a:t>
            </a:r>
            <a:r>
              <a:rPr lang="th-TH" sz="14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 )</a:t>
            </a:r>
            <a:endParaRPr lang="en-US" sz="14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1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7233" y="884892"/>
            <a:ext cx="4029605" cy="706964"/>
          </a:xfrm>
        </p:spPr>
        <p:txBody>
          <a:bodyPr/>
          <a:lstStyle/>
          <a:p>
            <a:r>
              <a:rPr lang="th-TH" sz="3200" dirty="0">
                <a:latin typeface="Segoe UI" panose="020B0502040204020203" pitchFamily="34" charset="0"/>
                <a:cs typeface="Tahoma" panose="020B0604030504040204" pitchFamily="34" charset="0"/>
              </a:rPr>
              <a:t>โครงสร้างของ 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resume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9205" y="2550234"/>
            <a:ext cx="8825659" cy="4116896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Heading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ส่วนหัว) </a:t>
            </a:r>
          </a:p>
          <a:p>
            <a:pPr lvl="1">
              <a:defRPr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Position / Objective</a:t>
            </a:r>
            <a:r>
              <a:rPr lang="th-TH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(ตำแหน่ง / เป้าหมาย การ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สมัคร) 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Address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(ที่อยู่ของผู้สมัคร)  </a:t>
            </a:r>
          </a:p>
          <a:p>
            <a:pPr lvl="1">
              <a:defRPr/>
            </a:pPr>
            <a:r>
              <a:rPr lang="en-US" sz="1400" u="sng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Contact</a:t>
            </a:r>
            <a:r>
              <a:rPr lang="th-TH" sz="1400" u="sng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en-US" sz="1400" u="sng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Number</a:t>
            </a:r>
            <a:r>
              <a:rPr lang="th-TH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(หมายเลขติดต่อของผู้สมัคร)   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Name</a:t>
            </a:r>
            <a:r>
              <a:rPr lang="th-TH" sz="14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(ชื่อของผู้สมัคร)</a:t>
            </a:r>
            <a:endParaRPr lang="en-US" sz="20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pPr>
              <a:defRPr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Personal Information 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ข้อมูลส่วนตัวของผู้สมัคร) </a:t>
            </a:r>
          </a:p>
          <a:p>
            <a:pPr marL="0" indent="0">
              <a:buNone/>
              <a:defRPr/>
            </a:pPr>
            <a:r>
              <a:rPr lang="th-TH" sz="14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             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Age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(อายุ)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,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Height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(ส่วนสูง)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,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Weight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(น้ำหนัก)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,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Health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(สุขภาพ) เช่น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Excellent, Good,</a:t>
            </a:r>
            <a:r>
              <a:rPr lang="th-TH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Bad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,  </a:t>
            </a:r>
          </a:p>
          <a:p>
            <a:pPr>
              <a:defRPr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Address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(ที่อยู่ที่สามารถติดต่อได้)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,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Date of Birth</a:t>
            </a:r>
            <a:r>
              <a:rPr lang="th-TH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(วัน/เดือน/ปีเกิด) 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,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Sex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(เพศ)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Male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หรือ </a:t>
            </a:r>
            <a:r>
              <a:rPr lang="en-US" sz="13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Female</a:t>
            </a:r>
            <a:endParaRPr lang="en-US" sz="13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pPr marL="0" indent="0">
              <a:buNone/>
              <a:defRPr/>
            </a:pPr>
            <a:r>
              <a:rPr lang="th-TH" sz="13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              </a:t>
            </a:r>
            <a:r>
              <a:rPr lang="en-US" sz="13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Nationality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(เชื้อชาติ) 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en-US" sz="13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Religion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(ศาสนา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)</a:t>
            </a:r>
            <a:endParaRPr lang="th-TH" sz="20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pPr>
              <a:defRPr/>
            </a:pP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Education</a:t>
            </a:r>
            <a:r>
              <a:rPr lang="th-TH" sz="15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(ประวัติการศึกษา)</a:t>
            </a:r>
          </a:p>
          <a:p>
            <a:pPr>
              <a:buFontTx/>
              <a:buNone/>
              <a:defRPr/>
            </a:pP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	</a:t>
            </a:r>
            <a:r>
              <a:rPr lang="en-US" sz="13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Major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Subject</a:t>
            </a:r>
            <a:r>
              <a:rPr lang="th-TH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(สาขาที่จบหรือวิชาเอก) </a:t>
            </a:r>
            <a:r>
              <a:rPr lang="en-US" sz="13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University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, Institution,</a:t>
            </a:r>
            <a:r>
              <a:rPr lang="th-TH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School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 </a:t>
            </a:r>
            <a:r>
              <a:rPr lang="en-US" sz="1700" dirty="0">
                <a:solidFill>
                  <a:schemeClr val="accent6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สถาบันการศึกษา)  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และ  </a:t>
            </a:r>
            <a:r>
              <a:rPr lang="en-US" sz="13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Date </a:t>
            </a:r>
            <a:r>
              <a:rPr lang="en-US" sz="13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of Graduation / Duration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sz="2000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ปี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ที่จบการศึกษา หรือ ช่วงระยะเวลาที่เรียน</a:t>
            </a:r>
            <a:endParaRPr lang="en-US" sz="2000" u="sng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0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889" y="964791"/>
            <a:ext cx="4118382" cy="706964"/>
          </a:xfrm>
        </p:spPr>
        <p:txBody>
          <a:bodyPr/>
          <a:lstStyle/>
          <a:p>
            <a:r>
              <a:rPr lang="th-TH" sz="2800" dirty="0">
                <a:latin typeface="Segoe UI" panose="020B0502040204020203" pitchFamily="34" charset="0"/>
                <a:cs typeface="Tahoma" panose="020B0604030504040204" pitchFamily="34" charset="0"/>
              </a:rPr>
              <a:t>ส่วนที่สำคัญสุดใน 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resume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2620" y="2585745"/>
            <a:ext cx="8825659" cy="3416300"/>
          </a:xfrm>
        </p:spPr>
        <p:txBody>
          <a:bodyPr/>
          <a:lstStyle/>
          <a:p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ประสบการณ์ที่เกี่ยวข้องกับตำแหน่งฝึกงานที่เราสนใจ</a:t>
            </a:r>
          </a:p>
          <a:p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รางวัลและ ใบเกียรติบัตรต่างๆ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 </a:t>
            </a:r>
            <a:endParaRPr lang="th-TH" sz="20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r>
              <a:rPr lang="th-TH" sz="20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ความสามารถพิเศษที่สอดคล้องกับงานตำแหน่งนั้นๆ</a:t>
            </a:r>
            <a:endParaRPr lang="en-US" sz="20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endParaRPr lang="en-US" dirty="0"/>
          </a:p>
        </p:txBody>
      </p:sp>
      <p:pic>
        <p:nvPicPr>
          <p:cNvPr id="2050" name="Picture 2" descr="ไม่มีข้อความกำกับภาพอัตโนมัต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99" y="4293895"/>
            <a:ext cx="2033639" cy="151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ไม่มีข้อความกำกับภาพอัตโนมัต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480" y="4300457"/>
            <a:ext cx="2025695" cy="151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ในภาพอาจจะมี หนึ่งคนขึ้นไป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217" y="4300457"/>
            <a:ext cx="2045811" cy="152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ในภาพอาจจะมี 2 คน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0" b="36110"/>
          <a:stretch/>
        </p:blipFill>
        <p:spPr bwMode="auto">
          <a:xfrm>
            <a:off x="7311070" y="4300457"/>
            <a:ext cx="2023052" cy="151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ในภาพอาจจะมี สถานที่ในร่ม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0" t="10299" b="36968"/>
          <a:stretch/>
        </p:blipFill>
        <p:spPr bwMode="auto">
          <a:xfrm>
            <a:off x="9486825" y="4257963"/>
            <a:ext cx="2001873" cy="155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5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856" y="1213365"/>
            <a:ext cx="3203981" cy="706964"/>
          </a:xfrm>
        </p:spPr>
        <p:txBody>
          <a:bodyPr/>
          <a:lstStyle/>
          <a:p>
            <a:r>
              <a:rPr lang="th-TH" b="1" dirty="0"/>
              <a:t>3</a:t>
            </a:r>
            <a:r>
              <a:rPr lang="th-TH" sz="2800" b="1" dirty="0"/>
              <a:t> สิ่งที่ </a:t>
            </a:r>
            <a:r>
              <a:rPr lang="en-US" sz="2000" b="1" dirty="0"/>
              <a:t>HR </a:t>
            </a:r>
            <a:r>
              <a:rPr lang="th-TH" sz="2800" b="1" dirty="0"/>
              <a:t>ให้</a:t>
            </a:r>
            <a:r>
              <a:rPr lang="th-TH" sz="2800" b="1" dirty="0" smtClean="0"/>
              <a:t>ความสำคัญ</a:t>
            </a:r>
            <a:r>
              <a:rPr lang="th-TH" dirty="0"/>
              <a:t/>
            </a:r>
            <a:br>
              <a:rPr lang="th-TH" dirty="0"/>
            </a:b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26882" y="2428094"/>
            <a:ext cx="11460189" cy="39703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1.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ข้อมูลส่วนตัว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ถือเป็นส่วนที่สำคัญส่วนหนึ่ง</a:t>
            </a:r>
            <a:r>
              <a:rPr kumimoji="0" lang="th-TH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ในเรซูเม่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 ประกอบไปด้วย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superstoreregular"/>
                <a:cs typeface="+mj-cs"/>
              </a:rPr>
              <a:t>รูปภาพ เบอร์โทรศัพท์ อี</a:t>
            </a:r>
            <a:r>
              <a:rPr kumimoji="0" lang="th-TH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superstoreregular"/>
                <a:cs typeface="+mj-cs"/>
              </a:rPr>
              <a:t>เมล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superstoreregular"/>
                <a:cs typeface="+mj-cs"/>
              </a:rPr>
              <a:t> ประวัติการศึกษา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สำหรับรูปถ่ายควรเป็นรูปที่เห็นใบหน้าตรงชัดเจน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และแต่งกายสุภาพเรียบร้อย เนื่องจากรูปถ่ายจะเป็นสิ่งแรกที่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HR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เห็นจาก</a:t>
            </a:r>
            <a:r>
              <a:rPr kumimoji="0" lang="th-TH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เรซูเม่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ของเรา นอกจากนี้ควรตรวจสอบความถูกต้องของข้อมูลติดต่อกลับทั้งเบอร์โทรศัพท์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และอี</a:t>
            </a:r>
            <a:r>
              <a:rPr kumimoji="0" lang="th-TH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เมล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ที่ต้องดูเป็นทางการ เช่น ชื่อ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.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นามสกุล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@aaa.com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 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2.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ประสบการณ์การทำงานและประสบการณ์พิเศษ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เรียบ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superstoreregular"/>
                <a:cs typeface="+mj-cs"/>
              </a:rPr>
              <a:t>เรียงข้อมูลจากปัจจุบันไปหาอดีตเสมอ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สำหรับคนที่มีประสบการณ์การทำงานมาแล้วสามารถระบุได้ว่าเคยทำงานที่ไหนมาบ้าง รวมถึงขอบเขตหน้าที่ที่รับผิดชอบ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และการอบรมที่เคยเข้าร่วม ส่วนนิสิต นักศึกษาจบใหม่ การระบุประสบการณ์พิเศษเป็นการช่วยให้</a:t>
            </a:r>
            <a:r>
              <a:rPr kumimoji="0" lang="th-TH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เรซูเม่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ดูน่าสนใจมากขึ้น ไม่ว่าจะเป็นการเข้าร่วมเป็นอาสาสมัคร การออกค่าย การฝึกงาน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ตลอดจนการทำงานล่วงเวลา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(Part-Time)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ทั้งนี้ประสบการณ์พิเศษจะเป็นปัจจัยสนับสนุนว่าเราเป็นบุคคลที่มีความสามารถรอบด้าน และมีความรับผิดชอบ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 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3.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ทักษะและความสามารถ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ทักษะและ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superstoreregular"/>
                <a:cs typeface="+mj-cs"/>
              </a:rPr>
              <a:t>ความสามารถที่หลากหลายจะช่วยให้</a:t>
            </a:r>
            <a:r>
              <a:rPr kumimoji="0" lang="th-TH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superstoreregular"/>
                <a:cs typeface="+mj-cs"/>
              </a:rPr>
              <a:t>เรซูเม่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superstoreregular"/>
                <a:cs typeface="+mj-cs"/>
              </a:rPr>
              <a:t>ของเราดูน่าสนใจและได้เปรียบคู่แข่ง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ฉะนั้นเราจำเป็นต้องค้นหาและดึงทักษะความสามารถที่เป็นจุดเด่นออกมาให้มากที่สุด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โดยเฉพาะทักษะที่จำเป็นในตำแหน่งงานที่สมัครจะช่วยเพิ่มโอกาสในการได้งานมากขึ้น อาทิ ทักษะด้านภาษา ทั้งภาษาอังกฤษและภาษาที่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3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 เช่น ญี่ปุ่น จีน ฝรั่งเศส ฯลฯ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รวมไปถึงทักษะด้านคอมพิวเตอร์ และเทคโนโลยีอื่น ๆ ที่จำเป็นและสามารถนำไปประยุกต์ใช้ในการทำงานได้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9850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6510" y="929280"/>
            <a:ext cx="4065117" cy="706964"/>
          </a:xfrm>
        </p:spPr>
        <p:txBody>
          <a:bodyPr/>
          <a:lstStyle/>
          <a:p>
            <a:r>
              <a:rPr lang="th-TH" sz="2400" b="1" dirty="0"/>
              <a:t> </a:t>
            </a:r>
            <a:r>
              <a:rPr lang="th-TH" sz="2400" b="1" dirty="0" smtClean="0"/>
              <a:t> สิ่ง</a:t>
            </a:r>
            <a:r>
              <a:rPr lang="th-TH" sz="2400" b="1" dirty="0"/>
              <a:t>ที่ </a:t>
            </a:r>
            <a:r>
              <a:rPr lang="en-US" sz="1400" b="1" dirty="0"/>
              <a:t>HR</a:t>
            </a:r>
            <a:r>
              <a:rPr lang="en-US" sz="2400" b="1" dirty="0"/>
              <a:t> </a:t>
            </a:r>
            <a:r>
              <a:rPr lang="th-TH" sz="2400" b="1" dirty="0"/>
              <a:t>ให้</a:t>
            </a:r>
            <a:r>
              <a:rPr lang="th-TH" sz="2400" b="1" dirty="0" smtClean="0"/>
              <a:t>ความสำคัญ (ต่อ)</a:t>
            </a:r>
            <a:endParaRPr lang="en-US" sz="24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51778" y="2753836"/>
            <a:ext cx="11920251" cy="28315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ควรระบุจุดมุ่งหมายในอาชีพที่ชัดเจน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การระบุจุดมุ่งหมายในการทำงานที่ชัดเจนและสอดคล้องกับตำแหน่งงานที่สมัคร เช่น ตั้งเป้าหมายระยะสั้นว่าจะทำงานที่ได้รับมอบหมายให้สำเร็จได้อย่างไร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หรือการตั้งเป้าหมายระยะยาวในช่วงเวลา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3-5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 ปีข้างหน้าในเส้นทางอาชีพว่าจะเป็นไปในทิศทางใด เป็นต้น ซึ่งการตั้งเป้าหมายในสายอาชีพให้ชัดเจนเป็นการสร้างความเชื่อมั่น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และสร้างแรงจูงใจที่สำคัญแก่องค์กรในการเลือกรับผู้สมัครคนดังกล่าวเข้าทำงานเพื่อสร้างผลงานและขับเคลื่อนองค์กรได้ต่อไป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 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เขียนข้อมูลให้สั้น กระชับ และเข้าใจง่าย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เรซูเม่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ที่ดีควรมีความกระชับ ทั้งในแง่ของการใช้ภาษาและการให้ข้อมูลที่ครบถ้วนตามหัวข้อที่กำหนด ทั้งข้อมูลส่วนตัว ประวัติการศึกษา และประสบการณ์การทำงาน เป็นต้น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โดยความยาวที่เหมาะสมไม่ควรเกิน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2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 หน้ากระดาษเอสี่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(A4)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ฉะนั้นเราจึงต้องคัดเลือกเฉพาะข้อมูลที่จำเป็นกับตำแหน่งงานที่สมัคร เพื่อให้ผู้อ่านสามารถเข้าใจเนื้อหาของ</a:t>
            </a:r>
            <a:r>
              <a:rPr kumimoji="0" lang="th-TH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เรซูเม่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ได้อย่างรวดเร็ว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อย่างไรก็ดี เราต้องตรวจทาน</a:t>
            </a:r>
            <a:r>
              <a:rPr kumimoji="0" lang="th-TH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เรซูเม่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superstoreregular"/>
                <a:cs typeface="+mj-cs"/>
              </a:rPr>
              <a:t>ก่อนส่งสมัครงานทั้งการสะกดคำผิด การใช้ภาษา การจัดเรียงลำดับข้อมูลจากปัจจุบันไปหาอดีต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superstoreregular"/>
              </a:rPr>
              <a:t> 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24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917" y="2550234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h-TH" sz="1200" dirty="0" smtClean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 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1. โฟกัสให้ตรงจุด! โฟกัสในสิ่งที่คุณทำได้ ไม่ใช่สิ่งที่คุณมี</a:t>
            </a:r>
            <a:endParaRPr lang="th-TH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แน่นอน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ว่าครั้งแรกที่ได้เข้าไปสมัครฝึกงาน-ทำงาน ทุกคนจะต้องตื่นเต้น สั่นเป็นเจ้าเข้าทำอะไรไม่ถูก ขอให้ตั้งสติ! เมื่อเข้าไป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สัมภาษณ์	งาน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ให้คุณพูดในสิ่งที่คุณได้เรียนรู้มา อธิบายให้เขาฟัง (ลองเขียนคำพูดแล้วฝึกหน้ากระจกที่บ้านอยู่บ่อยๆนะคะ) เช่น อาจจะ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ทำ	กิจกรรม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วิชาการ, ร่วมงานกับทางโรงเรียน-มหาลัย และที่สำคัญอย่าพูดอ้อแอ้ พูดให้ดูว่าเรามีความมั่นใจ แต่อย่ามั่นจนเกินไป และพูด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-	ทำ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กริยาให้นอบน้อม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ที่สุด</a:t>
            </a:r>
          </a:p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2. ปรับแต่งประวัติของคุณให้เข้ากับการทำงานซะหน่อย ..</a:t>
            </a:r>
            <a:endParaRPr lang="th-TH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บาง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ทีคุณเขียนความสามารถ เรื่องสนุกของตัวคุณลงใน?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Resume 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เพื่อให้เขาเห็นว่าคุณเป็นคนรอบรู้ อัธยาศัยดี </a:t>
            </a:r>
            <a:r>
              <a:rPr lang="th-TH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บลาๆๆ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อะไร	ประมาณ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นั้นก็ไม่ผิดนะ แต่! ในความเป็นจริงอย่าลืมว่าเขาไม่ได้มองหาคนที่รอบรู้อย่างเดียว เขาต้องการคนที่เหมาะสมกับงานด้วย 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ลอง	หา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แรงบันดาลใจเกี่ยวกับงานที่คุณทำแล้วโชว์ อธิบายให้เขาเห็นถึงแรงจูงใจ ตั้งใจของคุณก็จะเป็นผลดีอย่างมาก</a:t>
            </a:r>
          </a:p>
          <a:p>
            <a:pPr marL="0" indent="0">
              <a:buNone/>
            </a:pPr>
            <a:endParaRPr lang="th-TH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39366" y="1106833"/>
            <a:ext cx="5467788" cy="706964"/>
          </a:xfrm>
        </p:spPr>
        <p:txBody>
          <a:bodyPr/>
          <a:lstStyle/>
          <a:p>
            <a:r>
              <a:rPr lang="th-TH" sz="2800" b="1" dirty="0"/>
              <a:t>6 </a:t>
            </a:r>
            <a:r>
              <a:rPr lang="th-TH" sz="2400" b="1" dirty="0"/>
              <a:t>วิธีเขียน </a:t>
            </a:r>
            <a:r>
              <a:rPr lang="en-US" sz="2400" b="1" dirty="0"/>
              <a:t>Resume </a:t>
            </a:r>
            <a:r>
              <a:rPr lang="th-TH" sz="2400" b="1" dirty="0"/>
              <a:t>แนะนำนักศึกษาจบใหม่ ฝึกงาน-ทำงาน</a:t>
            </a:r>
            <a:r>
              <a:rPr lang="th-TH" dirty="0"/>
              <a:t/>
            </a:r>
            <a:br>
              <a:rPr lang="th-TH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3. อย่าเขียนในสิ่งที่ไม่เกี่ยวข้องกับตำแหน่งงาน .. อย่าฟุ้ง!</a:t>
            </a:r>
            <a:endParaRPr lang="th-TH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ถ้า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สมมติว่าเราไปสมัคร</a:t>
            </a:r>
            <a:r>
              <a:rPr lang="th-TH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ทำงานค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รีเอ</a:t>
            </a:r>
            <a:r>
              <a:rPr lang="th-TH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ทีฟ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แต่เราเขียน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ความสามารถว่า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ฉันคิดเลขเก่ง มันก็ไม่ใช่เรื่อง! เพราะฉะนั้นลองโฟกัสสักหน่อย 1 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ใน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คำถามสัมภาษณ์งาน “การทำกิจกรรมร่วมกับผู้อื่น, กิจกรรมในโรงเรียน-มหาลัย” คุณก็ควรจะตอบให้ให้ตรงกับตำแหน่งที่ไป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สมัคร	ด้วย 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เช่น สมัคร</a:t>
            </a:r>
            <a:r>
              <a:rPr lang="th-TH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ตำแหน่งค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รีเอ</a:t>
            </a:r>
            <a:r>
              <a:rPr lang="th-TH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ทีฟ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ก็บอกเขาว่าสมัยเรียนได้เคยร่วมทำกิจกรรม ละครเวที คิดบท ออกแบบฉาก สร้างสรรค์งาน </a:t>
            </a:r>
            <a:r>
              <a:rPr lang="th-TH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บลาๆๆ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สิ่ง	เหล่านี้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จะแสดงทักษะของคุณให้เขาได้เห็นว่าคุณเหมาะสมกับตำแหน่ง งานนี้ </a:t>
            </a:r>
          </a:p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4. ใช้ตัวเลข</a:t>
            </a:r>
            <a:endParaRPr lang="th-TH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หนึ่ง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ในสิ่งที่ยากที่สุดก็คือการรับคนเข้าทำงาน ในการรับคนเข้าทำงานตัวอย่าง 20 คน ส่วนมากแต่ละคนนั้นจะไม่เขียนอะไร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มาก	นอกจาก 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เกรดดี จบจากมหาลัยชั้นนำ หรือฝึกงานบริษัทดัง เป็นต้น วิธีการหนึ่งที่จะทำให้คุณเข้าตากรรมการมากที่สุดคือ คุณมี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การ	จัดการ	ดี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หรือไม่ บอกเป็นตัวเลขได้ยิ่งดี เช่น ถ้าไปสมัครฝ่ายขาย แทนที่คุณจะบอกว่าผม-ดิฉันรับผิดชอบหน้าที่ฝ่ายขาย กับ ผม-ดิฉัน 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	ทำ	ตำแหน่ง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ฝ่ายขาย ออกหาลูกค้า 4-6 ครั้ง/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สัปดาห์ คุณ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คิดว่าเขาจะเลือกแบบ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ไหน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หรือ 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สมัครทำ</a:t>
            </a:r>
            <a:r>
              <a:rPr lang="th-TH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แหน่งครี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เอ</a:t>
            </a:r>
            <a:r>
              <a:rPr lang="th-TH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ทีฟ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ตอนเรียนเราเคย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ช่วย	ออกแบบ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ฉากละครเวที คิดโฆษณาประชาสัมพันธ์มหาลัย เป็นต้น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72532" y="1080200"/>
            <a:ext cx="5458910" cy="706964"/>
          </a:xfrm>
        </p:spPr>
        <p:txBody>
          <a:bodyPr/>
          <a:lstStyle/>
          <a:p>
            <a:r>
              <a:rPr lang="th-TH" sz="2800" b="1" dirty="0"/>
              <a:t>6</a:t>
            </a:r>
            <a:r>
              <a:rPr lang="th-TH" sz="2400" b="1" dirty="0"/>
              <a:t> วิธีเขียน </a:t>
            </a:r>
            <a:r>
              <a:rPr lang="en-US" sz="2400" b="1" dirty="0"/>
              <a:t>Resume </a:t>
            </a:r>
            <a:r>
              <a:rPr lang="th-TH" sz="2400" b="1" dirty="0"/>
              <a:t>แนะนำนักศึกษาจบใหม่ ฝึกงาน-ทำงาน</a:t>
            </a:r>
            <a:r>
              <a:rPr lang="th-TH" dirty="0"/>
              <a:t/>
            </a:r>
            <a:br>
              <a:rPr lang="th-TH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5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47889"/>
            <a:ext cx="9214164" cy="3416300"/>
          </a:xfrm>
        </p:spPr>
        <p:txBody>
          <a:bodyPr/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</a:rPr>
              <a:t>5. ไม่มีใครอยากรู้เกรดเฉลี่ยของคุณมากนักหรอก!</a:t>
            </a:r>
            <a:endParaRPr lang="th-TH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th-TH" dirty="0" smtClean="0">
                <a:solidFill>
                  <a:schemeClr val="accent6">
                    <a:lumMod val="50000"/>
                  </a:schemeClr>
                </a:solidFill>
              </a:rPr>
              <a:t>	ไม่ใช่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</a:rPr>
              <a:t>ตัวเลขอย่างเดียวเท่านั้นที่จะทำให้คุณรู้สึกดี หรือแย่! ก็จริงอยู่เกรดของคุณอาจจะใช้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</a:rPr>
              <a:t>เกี่ยวกับ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</a:rPr>
              <a:t>ด้านการศึกษา, เรียนต่อ, สมัคร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</a:rPr>
              <a:t>ทุน	</a:t>
            </a:r>
          </a:p>
          <a:p>
            <a:pPr marL="0" indent="0">
              <a:buNone/>
            </a:pPr>
            <a:r>
              <a:rPr lang="th-TH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</a:rPr>
              <a:t>เรียน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</a:rPr>
              <a:t>ต่อ แต่มันใช้ไม่ได้ในโลกของการทำงาน ถึงแม้คุณจะดูภูมิใจในเกรดสวย จบมหาลัยชั้นนำก็ตาม</a:t>
            </a:r>
          </a:p>
          <a:p>
            <a:r>
              <a:rPr lang="th-TH" b="1" dirty="0" smtClean="0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</a:rPr>
              <a:t>. อย่าพูดว่า</a:t>
            </a:r>
            <a:r>
              <a:rPr lang="th-TH" b="1" dirty="0" smtClean="0">
                <a:solidFill>
                  <a:schemeClr val="accent6">
                    <a:lumMod val="50000"/>
                  </a:schemeClr>
                </a:solidFill>
              </a:rPr>
              <a:t>คุณชำนาญเรื่องภาษาจนเกินความจริง 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</a:rPr>
              <a:t>เด็ดขาด! ยกเว้นในบางกรณี</a:t>
            </a:r>
            <a:endParaRPr lang="th-TH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th-TH" dirty="0" smtClean="0">
                <a:solidFill>
                  <a:schemeClr val="accent6">
                    <a:lumMod val="50000"/>
                  </a:schemeClr>
                </a:solidFill>
              </a:rPr>
              <a:t>	การเขียนทักษะเพิ่มเติมลงไปเป็นสิ่งที่ดี 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</a:rPr>
              <a:t>เพราะจะช่วยเสริมความสามารถของตัวคุณให้ดียิ่งขึ้น 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</a:rPr>
              <a:t>แต่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</a:rPr>
              <a:t>ระวังอย่าเพ้อ</a:t>
            </a:r>
            <a:r>
              <a:rPr lang="th-TH" dirty="0" err="1">
                <a:solidFill>
                  <a:schemeClr val="accent6">
                    <a:lumMod val="50000"/>
                  </a:schemeClr>
                </a:solidFill>
              </a:rPr>
              <a:t>เจ้อมาก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</a:rPr>
              <a:t>ไป </a:t>
            </a:r>
            <a:endParaRPr lang="th-TH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th-TH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</a:rPr>
              <a:t>          เรา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</a:rPr>
              <a:t>พอจะเรียนรู้หรือพูดได้เท่าไหนก็ควรจะเขียนไป</a:t>
            </a:r>
            <a:r>
              <a:rPr lang="th-TH" dirty="0" smtClean="0">
                <a:solidFill>
                  <a:schemeClr val="accent6">
                    <a:lumMod val="50000"/>
                  </a:schemeClr>
                </a:solidFill>
              </a:rPr>
              <a:t>เท่านั้น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81409" y="1151222"/>
            <a:ext cx="5751873" cy="706964"/>
          </a:xfrm>
        </p:spPr>
        <p:txBody>
          <a:bodyPr/>
          <a:lstStyle/>
          <a:p>
            <a:r>
              <a:rPr lang="th-TH" b="1" dirty="0"/>
              <a:t>6 </a:t>
            </a:r>
            <a:r>
              <a:rPr lang="th-TH" sz="2400" b="1" dirty="0"/>
              <a:t>วิธีเขียน </a:t>
            </a:r>
            <a:r>
              <a:rPr lang="en-US" sz="2400" b="1" dirty="0"/>
              <a:t>Resume </a:t>
            </a:r>
            <a:r>
              <a:rPr lang="th-TH" sz="2400" b="1" dirty="0"/>
              <a:t>แนะนำนักศึกษาจบใหม่ ฝึกงาน-ทำงาน</a:t>
            </a:r>
            <a:r>
              <a:rPr lang="th-TH" dirty="0"/>
              <a:t/>
            </a:r>
            <a:br>
              <a:rPr lang="th-TH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33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247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2252" y="920402"/>
            <a:ext cx="2396114" cy="706964"/>
          </a:xfrm>
        </p:spPr>
        <p:txBody>
          <a:bodyPr/>
          <a:lstStyle/>
          <a:p>
            <a:r>
              <a:rPr lang="th-TH" b="1" dirty="0" smtClean="0"/>
              <a:t>หาสถานที่ฝึกงาน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61086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th-TH" sz="2000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บริษัทชั้นนำ 9 บริษัทจากประเทศไทย ประกอบด้วย </a:t>
            </a:r>
            <a:endParaRPr lang="en-US" sz="2000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 algn="ctr">
              <a:buNone/>
            </a:pPr>
            <a:r>
              <a:rPr lang="en-US" sz="1300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Week4 </a:t>
            </a:r>
            <a:r>
              <a:rPr lang="th-TH" sz="1700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บริษัทใหญ่ </a:t>
            </a:r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                                                                                     </a:t>
            </a:r>
            <a:r>
              <a:rPr lang="en-US" sz="1300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week5 production house</a:t>
            </a:r>
            <a:endParaRPr lang="th-TH" sz="1300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endParaRPr lang="en-US" sz="1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en-US" sz="1400" b="1" dirty="0" err="1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Benetone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Films co. ltd</a:t>
            </a:r>
            <a:endParaRPr lang="th-TH" sz="1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en-US" sz="1400" b="1" dirty="0" err="1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Eastness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Productions </a:t>
            </a:r>
            <a:r>
              <a:rPr lang="en-US" sz="1400" b="1" dirty="0" err="1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Co.,Ltd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. </a:t>
            </a:r>
            <a:endParaRPr lang="th-TH" sz="1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Five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Star Production Co., Ltd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.</a:t>
            </a:r>
            <a:endParaRPr lang="th-TH" sz="1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GDH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559 Co., Ltd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. </a:t>
            </a:r>
            <a:endParaRPr lang="th-TH" sz="1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Hollywood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(Thailand) Co., Ltd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.</a:t>
            </a:r>
            <a:endParaRPr lang="th-TH" sz="1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M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Pictures Co., Ltd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. </a:t>
            </a:r>
            <a:endParaRPr lang="th-TH" sz="1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Mono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Film </a:t>
            </a:r>
            <a:r>
              <a:rPr lang="en-US" sz="1400" b="1" dirty="0" err="1">
                <a:solidFill>
                  <a:schemeClr val="accent6">
                    <a:lumMod val="75000"/>
                  </a:schemeClr>
                </a:solidFill>
                <a:cs typeface="+mj-cs"/>
              </a:rPr>
              <a:t>Co.,Ltd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. </a:t>
            </a:r>
            <a:endParaRPr lang="th-TH" sz="1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P.L.H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. Holding Co., Ltd. </a:t>
            </a:r>
            <a:endParaRPr lang="th-TH" sz="14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0" indent="0">
              <a:buNone/>
            </a:pPr>
            <a:r>
              <a:rPr lang="en-US" sz="1400" b="1" dirty="0" err="1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Sahamongkolfilm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cs typeface="+mj-cs"/>
              </a:rPr>
              <a:t>International Co., Ltd.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18051" y="4010385"/>
            <a:ext cx="3764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Production House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68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4372" y="1248876"/>
            <a:ext cx="5041660" cy="706964"/>
          </a:xfrm>
        </p:spPr>
        <p:txBody>
          <a:bodyPr/>
          <a:lstStyle/>
          <a:p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Benetone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Films co. ltd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th-TH" b="1" dirty="0">
                <a:solidFill>
                  <a:schemeClr val="accent6">
                    <a:lumMod val="75000"/>
                  </a:schemeClr>
                </a:solidFill>
              </a:rPr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41" t="9228" r="3824" b="40452"/>
          <a:stretch/>
        </p:blipFill>
        <p:spPr>
          <a:xfrm>
            <a:off x="3738021" y="2414726"/>
            <a:ext cx="7190912" cy="21972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11" t="16906" r="7582" b="40195"/>
          <a:stretch/>
        </p:blipFill>
        <p:spPr>
          <a:xfrm>
            <a:off x="3738021" y="4611949"/>
            <a:ext cx="7190912" cy="19864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43000" y="3180788"/>
            <a:ext cx="25950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err="1">
                <a:solidFill>
                  <a:schemeClr val="accent6">
                    <a:lumMod val="75000"/>
                  </a:schemeClr>
                </a:solidFill>
                <a:latin typeface="Lato"/>
              </a:rPr>
              <a:t>บจ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Lato"/>
              </a:rPr>
              <a:t>.</a:t>
            </a:r>
            <a:r>
              <a:rPr lang="th-TH" b="1" dirty="0" err="1">
                <a:solidFill>
                  <a:schemeClr val="accent6">
                    <a:lumMod val="75000"/>
                  </a:schemeClr>
                </a:solidFill>
                <a:latin typeface="Lato"/>
              </a:rPr>
              <a:t>เบนี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Lato"/>
              </a:rPr>
              <a:t>โทน </a:t>
            </a:r>
            <a:r>
              <a:rPr lang="th-TH" b="1" dirty="0" err="1">
                <a:solidFill>
                  <a:schemeClr val="accent6">
                    <a:lumMod val="75000"/>
                  </a:schemeClr>
                </a:solidFill>
                <a:latin typeface="Lato"/>
              </a:rPr>
              <a:t>ฟิล์มส์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Lato"/>
              </a:rPr>
              <a:t> จำกัด </a:t>
            </a:r>
            <a:endParaRPr lang="th-TH" b="1" dirty="0" smtClean="0">
              <a:solidFill>
                <a:schemeClr val="accent6">
                  <a:lumMod val="75000"/>
                </a:schemeClr>
              </a:solidFill>
              <a:latin typeface="Lato"/>
            </a:endParaRPr>
          </a:p>
          <a:p>
            <a:r>
              <a:rPr lang="th-TH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ประกอบกิจการผลิตภาพยนตร์และโฆษณา และยังเป็น</a:t>
            </a:r>
            <a:r>
              <a:rPr lang="th-TH" dirty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ตัวแทน จัดหาสถานที่ในการถ่ายทำภาพยนตร์ ผลิต จำหน่ายภาพเคลื่อนไหว แอนิ</a:t>
            </a:r>
            <a:r>
              <a:rPr lang="th-TH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เมชั่น</a:t>
            </a:r>
            <a:r>
              <a:rPr lang="th-TH" dirty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 </a:t>
            </a:r>
            <a:r>
              <a:rPr lang="th-TH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และรายการ</a:t>
            </a:r>
            <a:r>
              <a:rPr lang="th-TH" dirty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โทรทัศน์ </a:t>
            </a:r>
            <a:endParaRPr lang="th-TH" dirty="0" smtClean="0">
              <a:solidFill>
                <a:schemeClr val="accent1">
                  <a:lumMod val="60000"/>
                  <a:lumOff val="40000"/>
                </a:schemeClr>
              </a:solidFill>
              <a:latin typeface="Lato"/>
            </a:endParaRPr>
          </a:p>
          <a:p>
            <a:endParaRPr lang="th-TH" dirty="0">
              <a:solidFill>
                <a:schemeClr val="accent1">
                  <a:lumMod val="60000"/>
                  <a:lumOff val="40000"/>
                </a:schemeClr>
              </a:solidFill>
              <a:latin typeface="Lato"/>
            </a:endParaRPr>
          </a:p>
          <a:p>
            <a:r>
              <a:rPr lang="th-TH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สำนักงาน</a:t>
            </a:r>
            <a:r>
              <a:rPr lang="th-TH" dirty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ใหญ่ตั้งอยู่ที่ 21/10 ซอยร่วมฤดี 1 ถนนเพลินจิต แขวง</a:t>
            </a:r>
            <a:r>
              <a:rPr lang="th-TH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ลุมพินี</a:t>
            </a:r>
            <a:r>
              <a:rPr lang="th-TH" dirty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</a:rPr>
              <a:t> เขตปทุมวัน กรุงเทพมหานคร 10330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4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4754" y="1011768"/>
            <a:ext cx="5102971" cy="706964"/>
          </a:xfrm>
        </p:spPr>
        <p:txBody>
          <a:bodyPr/>
          <a:lstStyle/>
          <a:p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Benetone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Films co. ltd</a:t>
            </a:r>
            <a:endParaRPr lang="en-US" dirty="0"/>
          </a:p>
        </p:txBody>
      </p:sp>
      <p:pic>
        <p:nvPicPr>
          <p:cNvPr id="1026" name="Picture 2" descr="ไม่มีข้อความกำกับภาพอัตโนมัต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477" y="2352674"/>
            <a:ext cx="3007727" cy="433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62225" y="2690336"/>
            <a:ext cx="27813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NOW SHOWING IN THAILAND!!</a:t>
            </a:r>
          </a:p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Produced by </a:t>
            </a:r>
            <a:r>
              <a:rPr lang="en-US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Benetone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Films and KNR Productions</a:t>
            </a:r>
          </a:p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 young couple go on an adventurous vacation to Thailand only to find themselves haunted by a malevolent spirit after naively disrespecting a Ghost House.</a:t>
            </a:r>
            <a:endParaRPr lang="en-US" sz="2000" b="0" i="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3894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8579" y="992718"/>
            <a:ext cx="5160121" cy="706964"/>
          </a:xfrm>
        </p:spPr>
        <p:txBody>
          <a:bodyPr/>
          <a:lstStyle/>
          <a:p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Benetone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Films co. ltd</a:t>
            </a:r>
            <a:endParaRPr lang="en-US" dirty="0"/>
          </a:p>
        </p:txBody>
      </p:sp>
      <p:pic>
        <p:nvPicPr>
          <p:cNvPr id="2050" name="Picture 2" descr="ในภาพอาจจะมี 2 คน, สถานที่กลางแจ้ง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6" t="17301"/>
          <a:stretch/>
        </p:blipFill>
        <p:spPr bwMode="auto">
          <a:xfrm>
            <a:off x="1657350" y="2447925"/>
            <a:ext cx="2993696" cy="189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ในภาพอาจจะมี 3 คน, คนที่ยิ้ม, ผู้คนกำลังยืน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2" r="11494" b="28731"/>
          <a:stretch/>
        </p:blipFill>
        <p:spPr bwMode="auto">
          <a:xfrm>
            <a:off x="4781548" y="4438648"/>
            <a:ext cx="2800351" cy="198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ในภาพอาจจะมี 7 คน, คนที่ยิ้ม, ผู้คนกำลังยืน และ สถานที่ในร่ม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4" t="5920" b="9514"/>
          <a:stretch/>
        </p:blipFill>
        <p:spPr bwMode="auto">
          <a:xfrm>
            <a:off x="7712401" y="4438649"/>
            <a:ext cx="2800351" cy="198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ในภาพอาจจะมี 2 คน, ผู้คนกำลังยืน และ สถานที่กลางแจ้ง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1" b="7474"/>
          <a:stretch/>
        </p:blipFill>
        <p:spPr bwMode="auto">
          <a:xfrm>
            <a:off x="7712401" y="2447925"/>
            <a:ext cx="2822249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ในภาพอาจจะมี 1 คน, สถานที่กลางแจ้ง, น้ำ และ ธรรมชาติ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1548" y="2447925"/>
            <a:ext cx="2800351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ในภาพอาจจะมี หนึ่งคนขึ้นไป, ท้องฟ้า, สถานที่กลางแจ้ง และ ธรรมชาติ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1" y="4490970"/>
            <a:ext cx="2993696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4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40277" y="3244334"/>
            <a:ext cx="56156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https://www.facebook.com/pueanproduction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th-TH" dirty="0" smtClean="0"/>
              <a:t>เสาะหาช่องทางการสมัครเข้าฝึกงาน และข่าวสาร </a:t>
            </a:r>
            <a:r>
              <a:rPr lang="en-US" dirty="0" smtClean="0"/>
              <a:t>Production house </a:t>
            </a:r>
            <a:r>
              <a:rPr lang="th-TH" dirty="0" smtClean="0"/>
              <a:t>ต่างๆ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937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283</TotalTime>
  <Words>1085</Words>
  <Application>Microsoft Office PowerPoint</Application>
  <PresentationFormat>Widescreen</PresentationFormat>
  <Paragraphs>208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 Helvetica neue</vt:lpstr>
      <vt:lpstr>Angsana New</vt:lpstr>
      <vt:lpstr>Arial</vt:lpstr>
      <vt:lpstr>Century Gothic</vt:lpstr>
      <vt:lpstr>Cordia New</vt:lpstr>
      <vt:lpstr>Helvetica Neue</vt:lpstr>
      <vt:lpstr>Lato</vt:lpstr>
      <vt:lpstr>Segoe UI</vt:lpstr>
      <vt:lpstr>superstoreregular</vt:lpstr>
      <vt:lpstr>Tahoma</vt:lpstr>
      <vt:lpstr>ThaiSans Neue</vt:lpstr>
      <vt:lpstr>ThaiSansNeue-Regular</vt:lpstr>
      <vt:lpstr>Wingdings 3</vt:lpstr>
      <vt:lpstr>Ion Boardroom</vt:lpstr>
      <vt:lpstr>PowerPoint Presentation</vt:lpstr>
      <vt:lpstr>สิ่งควรรู้เกี่ยวกับการฝึกงาน  </vt:lpstr>
      <vt:lpstr>การฝึกงานคืออะไร </vt:lpstr>
      <vt:lpstr>ความสำคัญของการฝึกงาน</vt:lpstr>
      <vt:lpstr>การเตรียมความพร้อมก่อนฝึกงาน </vt:lpstr>
      <vt:lpstr>การเตรียมความพร้อมก่อนฝึกงาน </vt:lpstr>
      <vt:lpstr>การปฏิบัติตนในระหว่างฝึกงาน</vt:lpstr>
      <vt:lpstr>การปฏิบัติตนในระหว่างฝึกงาน</vt:lpstr>
      <vt:lpstr>กำหนดระยะเวลาในการฝึกงาน </vt:lpstr>
      <vt:lpstr>การเข้าเยี่ยมนักศึกษาฝึกงาน - การเข้าพบพี่เลี้ยงหรือผู้ดูแล</vt:lpstr>
      <vt:lpstr>PowerPoint Presentation</vt:lpstr>
      <vt:lpstr>PowerPoint Presentation</vt:lpstr>
      <vt:lpstr>ขั้นตอนการเตรียมตัวฝึกงาน</vt:lpstr>
      <vt:lpstr>Resume Design </vt:lpstr>
      <vt:lpstr>Resume Design</vt:lpstr>
      <vt:lpstr>องค์ประกอบของ Resume</vt:lpstr>
      <vt:lpstr>โครงสร้างของ resume</vt:lpstr>
      <vt:lpstr>ส่วนที่สำคัญสุดใน resume</vt:lpstr>
      <vt:lpstr>3 สิ่งที่ HR ให้ความสำคัญ </vt:lpstr>
      <vt:lpstr>  สิ่งที่ HR ให้ความสำคัญ (ต่อ)</vt:lpstr>
      <vt:lpstr>6 วิธีเขียน Resume แนะนำนักศึกษาจบใหม่ ฝึกงาน-ทำงาน </vt:lpstr>
      <vt:lpstr>6 วิธีเขียน Resume แนะนำนักศึกษาจบใหม่ ฝึกงาน-ทำงาน </vt:lpstr>
      <vt:lpstr>6 วิธีเขียน Resume แนะนำนักศึกษาจบใหม่ ฝึกงาน-ทำงาน </vt:lpstr>
      <vt:lpstr>PowerPoint Presentation</vt:lpstr>
      <vt:lpstr>หาสถานที่ฝึกงาน</vt:lpstr>
      <vt:lpstr>Benetone Films co. ltd </vt:lpstr>
      <vt:lpstr>Benetone Films co. ltd</vt:lpstr>
      <vt:lpstr>Benetone Films co. ltd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82</cp:revision>
  <dcterms:created xsi:type="dcterms:W3CDTF">2017-08-17T17:45:43Z</dcterms:created>
  <dcterms:modified xsi:type="dcterms:W3CDTF">2017-08-27T12:47:33Z</dcterms:modified>
</cp:coreProperties>
</file>